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3891200" cy="24688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47875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147875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147875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147875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147875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147875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147875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147875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1478756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D4EAFF"/>
    <a:srgbClr val="C1E1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3175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noFill/>
              <a:miter lim="400000"/>
            </a:ln>
          </a:bottom>
          <a:insideH>
            <a:ln w="3175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3175" cap="flat">
              <a:solidFill>
                <a:srgbClr val="B8B8B8"/>
              </a:solidFill>
              <a:prstDash val="solid"/>
              <a:miter lim="400000"/>
            </a:ln>
          </a:top>
          <a:bottom>
            <a:ln w="3175" cap="flat">
              <a:solidFill>
                <a:srgbClr val="B8B8B8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B8B8B8"/>
              </a:solidFill>
              <a:prstDash val="solid"/>
              <a:miter lim="400000"/>
            </a:ln>
          </a:left>
          <a:right>
            <a:ln w="3175" cap="flat">
              <a:solidFill>
                <a:srgbClr val="B8B8B8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B8B8B8"/>
              </a:solidFill>
              <a:prstDash val="solid"/>
              <a:miter lim="400000"/>
            </a:ln>
          </a:insideH>
          <a:insideV>
            <a:ln w="3175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606060"/>
              </a:solidFill>
              <a:prstDash val="solid"/>
              <a:miter lim="400000"/>
            </a:ln>
          </a:left>
          <a:right>
            <a:ln w="3175" cap="flat">
              <a:solidFill>
                <a:srgbClr val="606060"/>
              </a:solidFill>
              <a:prstDash val="solid"/>
              <a:miter lim="400000"/>
            </a:ln>
          </a:right>
          <a:top>
            <a:ln w="3175" cap="flat">
              <a:solidFill>
                <a:srgbClr val="606060"/>
              </a:solidFill>
              <a:prstDash val="solid"/>
              <a:miter lim="400000"/>
            </a:ln>
          </a:top>
          <a:bottom>
            <a:ln w="3175" cap="flat">
              <a:solidFill>
                <a:srgbClr val="606060"/>
              </a:solidFill>
              <a:prstDash val="solid"/>
              <a:miter lim="400000"/>
            </a:ln>
          </a:bottom>
          <a:insideH>
            <a:ln w="3175" cap="flat">
              <a:solidFill>
                <a:srgbClr val="606060"/>
              </a:solidFill>
              <a:prstDash val="solid"/>
              <a:miter lim="400000"/>
            </a:ln>
          </a:insideH>
          <a:insideV>
            <a:ln w="3175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5D5D5D"/>
              </a:solidFill>
              <a:prstDash val="solid"/>
              <a:miter lim="400000"/>
            </a:ln>
          </a:left>
          <a:right>
            <a:ln w="3175" cap="flat">
              <a:solidFill>
                <a:srgbClr val="5D5D5D"/>
              </a:solidFill>
              <a:prstDash val="solid"/>
              <a:miter lim="400000"/>
            </a:ln>
          </a:right>
          <a:top>
            <a:ln w="3175" cap="flat">
              <a:solidFill>
                <a:srgbClr val="5D5D5D"/>
              </a:solidFill>
              <a:prstDash val="solid"/>
              <a:miter lim="400000"/>
            </a:ln>
          </a:top>
          <a:bottom>
            <a:ln w="3175" cap="flat">
              <a:solidFill>
                <a:srgbClr val="5D5D5D"/>
              </a:solidFill>
              <a:prstDash val="solid"/>
              <a:miter lim="400000"/>
            </a:ln>
          </a:bottom>
          <a:insideH>
            <a:ln w="3175" cap="flat">
              <a:solidFill>
                <a:srgbClr val="5D5D5D"/>
              </a:solidFill>
              <a:prstDash val="solid"/>
              <a:miter lim="400000"/>
            </a:ln>
          </a:insideH>
          <a:insideV>
            <a:ln w="3175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3175" cap="flat">
              <a:solidFill>
                <a:srgbClr val="FFFFFF"/>
              </a:solidFill>
              <a:prstDash val="solid"/>
              <a:miter lim="400000"/>
            </a:ln>
          </a:left>
          <a:right>
            <a:ln w="3175" cap="flat">
              <a:solidFill>
                <a:srgbClr val="FFFFFF"/>
              </a:solidFill>
              <a:prstDash val="solid"/>
              <a:miter lim="400000"/>
            </a:ln>
          </a:right>
          <a:top>
            <a:ln w="3175" cap="flat">
              <a:solidFill>
                <a:srgbClr val="FFFFFF"/>
              </a:solidFill>
              <a:prstDash val="solid"/>
              <a:miter lim="400000"/>
            </a:ln>
          </a:top>
          <a:bottom>
            <a:ln w="3175" cap="flat">
              <a:solidFill>
                <a:srgbClr val="FFFFFF"/>
              </a:solidFill>
              <a:prstDash val="solid"/>
              <a:miter lim="400000"/>
            </a:ln>
          </a:bottom>
          <a:insideH>
            <a:ln w="3175" cap="flat">
              <a:solidFill>
                <a:srgbClr val="FFFFFF"/>
              </a:solidFill>
              <a:prstDash val="solid"/>
              <a:miter lim="400000"/>
            </a:ln>
          </a:insideH>
          <a:insideV>
            <a:ln w="3175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4563"/>
    <p:restoredTop sz="94712"/>
  </p:normalViewPr>
  <p:slideViewPr>
    <p:cSldViewPr snapToGrid="0" snapToObjects="1">
      <p:cViewPr varScale="1">
        <p:scale>
          <a:sx n="33" d="100"/>
          <a:sy n="33" d="100"/>
        </p:scale>
        <p:origin x="1136" y="2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tiff>
</file>

<file path=ppt/media/image33.png>
</file>

<file path=ppt/media/image34.png>
</file>

<file path=ppt/media/image35.tiff>
</file>

<file path=ppt/media/image36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310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po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1882" y="0"/>
            <a:ext cx="43891201" cy="3429000"/>
          </a:xfrm>
          <a:prstGeom prst="rect">
            <a:avLst/>
          </a:prstGeom>
          <a:gradFill>
            <a:gsLst>
              <a:gs pos="0">
                <a:srgbClr val="CBCBCB"/>
              </a:gs>
              <a:gs pos="100000">
                <a:srgbClr val="424242"/>
              </a:gs>
            </a:gsLst>
            <a:lin ang="5400000"/>
          </a:gradFill>
          <a:ln w="3175">
            <a:miter lim="400000"/>
          </a:ln>
          <a:effectLst>
            <a:outerShdw blurRad="38100" dist="12700" dir="5400000" rotWithShape="0">
              <a:srgbClr val="000000">
                <a:alpha val="50000"/>
              </a:srgbClr>
            </a:outerShdw>
          </a:effectLst>
        </p:spPr>
        <p:txBody>
          <a:bodyPr lIns="60959" tIns="60959" rIns="60959" bIns="60959" anchor="ctr"/>
          <a:lstStyle/>
          <a:p>
            <a:pPr defTabSz="1485900">
              <a:defRPr sz="5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Rectangle"/>
          <p:cNvSpPr/>
          <p:nvPr/>
        </p:nvSpPr>
        <p:spPr>
          <a:xfrm rot="10800000">
            <a:off x="0" y="22631400"/>
            <a:ext cx="43891201" cy="2057400"/>
          </a:xfrm>
          <a:prstGeom prst="rect">
            <a:avLst/>
          </a:prstGeom>
          <a:gradFill>
            <a:gsLst>
              <a:gs pos="0">
                <a:srgbClr val="CBCBCB"/>
              </a:gs>
              <a:gs pos="100000">
                <a:srgbClr val="424242"/>
              </a:gs>
            </a:gsLst>
            <a:lin ang="5400000"/>
          </a:gradFill>
          <a:ln w="3175">
            <a:miter lim="400000"/>
          </a:ln>
          <a:effectLst>
            <a:outerShdw blurRad="38100" dist="12700" dir="5400000" rotWithShape="0">
              <a:srgbClr val="000000">
                <a:alpha val="50000"/>
              </a:srgbClr>
            </a:outerShdw>
          </a:effectLst>
        </p:spPr>
        <p:txBody>
          <a:bodyPr lIns="60959" tIns="60959" rIns="60959" bIns="60959" anchor="ctr"/>
          <a:lstStyle/>
          <a:p>
            <a:pPr defTabSz="1485900">
              <a:defRPr sz="5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" name="Yiteng (Arden) Huang, Thad Hughes, Turaj Z. Shabestary, Taylor Applebaum…"/>
          <p:cNvSpPr txBox="1"/>
          <p:nvPr/>
        </p:nvSpPr>
        <p:spPr>
          <a:xfrm>
            <a:off x="22322614" y="331067"/>
            <a:ext cx="20565103" cy="274248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60959" tIns="60959" rIns="60959" bIns="60959">
            <a:spAutoFit/>
          </a:bodyPr>
          <a:lstStyle/>
          <a:p>
            <a:pPr algn="l" defTabSz="1485900">
              <a:lnSpc>
                <a:spcPct val="120000"/>
              </a:lnSpc>
              <a:defRPr sz="4400" i="1">
                <a:solidFill>
                  <a:srgbClr val="FFFFFF"/>
                </a:solidFill>
                <a:effectLst>
                  <a:outerShdw blurRad="63500" dist="63500" dir="2700000" rotWithShape="0">
                    <a:srgbClr val="000000">
                      <a:alpha val="50000"/>
                    </a:srgbClr>
                  </a:outerShdw>
                </a:effectLst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800" dirty="0" err="1"/>
              <a:t>Aonan</a:t>
            </a:r>
            <a:r>
              <a:rPr lang="en-US" sz="4800" dirty="0"/>
              <a:t> Zhang, Quan Wang, </a:t>
            </a:r>
            <a:r>
              <a:rPr lang="en-US" sz="4800" dirty="0" err="1"/>
              <a:t>Zhenyao</a:t>
            </a:r>
            <a:r>
              <a:rPr lang="en-US" sz="4800" dirty="0"/>
              <a:t> Zhu, John Paisley, Chong Wang</a:t>
            </a:r>
          </a:p>
          <a:p>
            <a:pPr marL="0" marR="0" indent="0" algn="l" defTabSz="1485900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i="1">
                <a:solidFill>
                  <a:srgbClr val="FFFFFF"/>
                </a:solidFill>
                <a:effectLst>
                  <a:outerShdw blurRad="63500" dist="63500" dir="2700000" rotWithShape="0">
                    <a:srgbClr val="000000">
                      <a:alpha val="50000"/>
                    </a:srgbClr>
                  </a:outerShdw>
                </a:effectLst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800" i="0" dirty="0"/>
              <a:t>Google Inc., Columbia University</a:t>
            </a:r>
          </a:p>
          <a:p>
            <a:pPr marL="0" marR="0" indent="0" algn="l" defTabSz="1485900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i="1">
                <a:solidFill>
                  <a:srgbClr val="FFFFFF"/>
                </a:solidFill>
                <a:effectLst>
                  <a:outerShdw blurRad="63500" dist="63500" dir="2700000" rotWithShape="0">
                    <a:srgbClr val="000000">
                      <a:alpha val="50000"/>
                    </a:srgbClr>
                  </a:outerShdw>
                </a:effectLst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800" i="0" dirty="0">
                <a:latin typeface="Courier" pitchFamily="2" charset="0"/>
              </a:rPr>
              <a:t>az2385@columbia.edu · </a:t>
            </a:r>
            <a:r>
              <a:rPr lang="en-US" sz="4800" i="0" dirty="0" err="1">
                <a:latin typeface="Courier" pitchFamily="2" charset="0"/>
              </a:rPr>
              <a:t>quanw@google.com</a:t>
            </a:r>
            <a:endParaRPr lang="en-US" sz="4800" i="0" dirty="0">
              <a:latin typeface="Courier" pitchFamily="2" charset="0"/>
            </a:endParaRPr>
          </a:p>
        </p:txBody>
      </p:sp>
      <p:sp>
        <p:nvSpPr>
          <p:cNvPr id="6" name="Rectangle"/>
          <p:cNvSpPr/>
          <p:nvPr/>
        </p:nvSpPr>
        <p:spPr>
          <a:xfrm>
            <a:off x="-1" y="3429000"/>
            <a:ext cx="43891201" cy="24385"/>
          </a:xfrm>
          <a:prstGeom prst="rect">
            <a:avLst/>
          </a:prstGeom>
          <a:gradFill>
            <a:gsLst>
              <a:gs pos="0">
                <a:srgbClr val="2677E1"/>
              </a:gs>
              <a:gs pos="24948">
                <a:srgbClr val="337CE7"/>
              </a:gs>
              <a:gs pos="24948">
                <a:srgbClr val="4181ED"/>
              </a:gs>
              <a:gs pos="25292">
                <a:srgbClr val="E04130"/>
              </a:gs>
              <a:gs pos="49663">
                <a:srgbClr val="E04130"/>
              </a:gs>
              <a:gs pos="49956">
                <a:srgbClr val="F2BF31"/>
              </a:gs>
              <a:gs pos="74492">
                <a:srgbClr val="F2BF31"/>
              </a:gs>
              <a:gs pos="74772">
                <a:srgbClr val="50A733"/>
              </a:gs>
            </a:gsLst>
          </a:gradFill>
          <a:ln w="3175">
            <a:miter lim="400000"/>
          </a:ln>
        </p:spPr>
        <p:txBody>
          <a:bodyPr lIns="33866" tIns="33866" rIns="33866" bIns="33866" anchor="ctr"/>
          <a:lstStyle/>
          <a:p>
            <a:pPr defTabSz="619125">
              <a:lnSpc>
                <a:spcPct val="95000"/>
              </a:lnSpc>
              <a:buClr>
                <a:srgbClr val="424346"/>
              </a:buClr>
              <a:buFont typeface="Helvetica"/>
              <a:def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" name="Rectangle"/>
          <p:cNvSpPr/>
          <p:nvPr/>
        </p:nvSpPr>
        <p:spPr>
          <a:xfrm>
            <a:off x="-1" y="22631400"/>
            <a:ext cx="43891201" cy="24385"/>
          </a:xfrm>
          <a:prstGeom prst="rect">
            <a:avLst/>
          </a:prstGeom>
          <a:gradFill>
            <a:gsLst>
              <a:gs pos="0">
                <a:srgbClr val="2677E1"/>
              </a:gs>
              <a:gs pos="24948">
                <a:srgbClr val="337CE7"/>
              </a:gs>
              <a:gs pos="24948">
                <a:srgbClr val="4181ED"/>
              </a:gs>
              <a:gs pos="25292">
                <a:srgbClr val="E04130"/>
              </a:gs>
              <a:gs pos="49663">
                <a:srgbClr val="E04130"/>
              </a:gs>
              <a:gs pos="49956">
                <a:srgbClr val="F2BF31"/>
              </a:gs>
              <a:gs pos="74492">
                <a:srgbClr val="F2BF31"/>
              </a:gs>
              <a:gs pos="74772">
                <a:srgbClr val="50A733"/>
              </a:gs>
            </a:gsLst>
          </a:gradFill>
          <a:ln w="3175">
            <a:miter lim="400000"/>
          </a:ln>
        </p:spPr>
        <p:txBody>
          <a:bodyPr lIns="33866" tIns="33866" rIns="33866" bIns="33866" anchor="ctr"/>
          <a:lstStyle/>
          <a:p>
            <a:pPr defTabSz="619125">
              <a:lnSpc>
                <a:spcPct val="95000"/>
              </a:lnSpc>
              <a:buClr>
                <a:srgbClr val="424346"/>
              </a:buClr>
              <a:buFont typeface="Helvetica"/>
              <a:defRPr sz="1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8" name="IEEE.ai" descr="IEEE.ai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639750" y="23119055"/>
            <a:ext cx="3668916" cy="1097281"/>
          </a:xfrm>
          <a:prstGeom prst="rect">
            <a:avLst/>
          </a:prstGeom>
          <a:ln w="3175">
            <a:miter lim="400000"/>
          </a:ln>
          <a:effectLst>
            <a:outerShdw blurRad="38100" dist="38100" dir="2700000" rotWithShape="0">
              <a:srgbClr val="000000">
                <a:alpha val="70000"/>
              </a:srgbClr>
            </a:outerShdw>
          </a:effectLst>
        </p:spPr>
      </p:pic>
      <p:pic>
        <p:nvPicPr>
          <p:cNvPr id="9" name="IEEE-sps.ai" descr="IEEE-sps.ai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23897" y="22810445"/>
            <a:ext cx="6857985" cy="1714500"/>
          </a:xfrm>
          <a:prstGeom prst="rect">
            <a:avLst/>
          </a:prstGeom>
          <a:ln w="3175">
            <a:miter lim="400000"/>
          </a:ln>
          <a:effectLst>
            <a:outerShdw blurRad="38100" dist="38100" dir="2700000" rotWithShape="0">
              <a:srgbClr val="000000">
                <a:alpha val="70000"/>
              </a:srgbClr>
            </a:outerShdw>
          </a:effectLst>
        </p:spPr>
      </p:pic>
      <p:sp>
        <p:nvSpPr>
          <p:cNvPr id="10" name="ICASSP"/>
          <p:cNvSpPr txBox="1"/>
          <p:nvPr/>
        </p:nvSpPr>
        <p:spPr>
          <a:xfrm>
            <a:off x="1435100" y="23092385"/>
            <a:ext cx="2984009" cy="115062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60959" tIns="60959" rIns="60959" bIns="60959" anchor="ctr">
            <a:spAutoFit/>
          </a:bodyPr>
          <a:lstStyle>
            <a:lvl1pPr algn="l" defTabSz="1485900">
              <a:defRPr sz="6600" b="1">
                <a:solidFill>
                  <a:srgbClr val="FFF100"/>
                </a:solidFill>
                <a:effectLst>
                  <a:outerShdw blurRad="63500" dist="63500" dir="2700000" rotWithShape="0">
                    <a:srgbClr val="000000">
                      <a:alpha val="50000"/>
                    </a:srgbClr>
                  </a:outerShdw>
                </a:effectLst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dirty="0"/>
              <a:t>ICASSP</a:t>
            </a:r>
          </a:p>
        </p:txBody>
      </p:sp>
      <p:sp>
        <p:nvSpPr>
          <p:cNvPr id="11" name="The 43rd IEEE International Conference on Acoustics, Speech and Signal Processing (ICASSP), April 15 - 20, 2018, Calgary, Alberta, Canada"/>
          <p:cNvSpPr txBox="1"/>
          <p:nvPr/>
        </p:nvSpPr>
        <p:spPr>
          <a:xfrm>
            <a:off x="12607915" y="23175958"/>
            <a:ext cx="11524590" cy="983474"/>
          </a:xfrm>
          <a:prstGeom prst="rect">
            <a:avLst/>
          </a:prstGeom>
          <a:ln w="3175"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5400" tIns="25400" rIns="25400" bIns="25400">
            <a:spAutoFit/>
          </a:bodyPr>
          <a:lstStyle>
            <a:lvl1pPr defTabSz="619125">
              <a:lnSpc>
                <a:spcPct val="120000"/>
              </a:lnSpc>
              <a:buClr>
                <a:srgbClr val="424346"/>
              </a:buClr>
              <a:buFont typeface="Helvetica"/>
              <a:defRPr sz="2600"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50000"/>
                    </a:srgbClr>
                  </a:outerShdw>
                </a:effectLst>
                <a:uFill>
                  <a:solidFill>
                    <a:srgbClr val="AEB0B3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ctr" defTabSz="619125" rtl="0" eaLnBrk="1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24346"/>
              </a:buClr>
              <a:buSzTx/>
              <a:buFont typeface="Helvetica"/>
              <a:buNone/>
              <a:tabLst/>
              <a:defRPr/>
            </a:pPr>
            <a:r>
              <a:rPr dirty="0"/>
              <a:t>The </a:t>
            </a:r>
            <a:r>
              <a:rPr lang="en-US" dirty="0"/>
              <a:t>44th International Conference on Acoustics, Speech, and Signal Processing</a:t>
            </a:r>
            <a:r>
              <a:rPr dirty="0"/>
              <a:t> (ICASSP), </a:t>
            </a:r>
            <a:r>
              <a:rPr lang="en-US" dirty="0"/>
              <a:t>12 - 17 May, 2019 · Brighton, UK</a:t>
            </a:r>
          </a:p>
        </p:txBody>
      </p:sp>
      <p:pic>
        <p:nvPicPr>
          <p:cNvPr id="13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430620" y="854958"/>
            <a:ext cx="1851661" cy="1889395"/>
          </a:xfrm>
          <a:prstGeom prst="rect">
            <a:avLst/>
          </a:prstGeom>
          <a:ln w="3175">
            <a:miter lim="400000"/>
          </a:ln>
          <a:effectLst>
            <a:outerShdw blurRad="38100" dist="38100" dir="2700000" rotWithShape="0">
              <a:srgbClr val="000000">
                <a:alpha val="50000"/>
              </a:srgbClr>
            </a:outerShdw>
          </a:effectLst>
        </p:spPr>
      </p:pic>
      <p:sp>
        <p:nvSpPr>
          <p:cNvPr id="14" name="SUPERVISED NOISE REDUCTION FOR MULTICHANNEL KEYWORD SPOTTING"/>
          <p:cNvSpPr txBox="1"/>
          <p:nvPr/>
        </p:nvSpPr>
        <p:spPr>
          <a:xfrm>
            <a:off x="682600" y="0"/>
            <a:ext cx="18050457" cy="340461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2862" tIns="42862" rIns="42862" bIns="42862" anchor="ctr">
            <a:noAutofit/>
          </a:bodyPr>
          <a:lstStyle>
            <a:lvl1pPr algn="l" defTabSz="1330880">
              <a:defRPr sz="6660" b="1">
                <a:solidFill>
                  <a:srgbClr val="FFFFFF"/>
                </a:solidFill>
                <a:effectLst>
                  <a:outerShdw blurRad="57150" dist="57150" dir="2700000" rotWithShape="0">
                    <a:srgbClr val="000000">
                      <a:alpha val="75000"/>
                    </a:srgbClr>
                  </a:outerShdw>
                </a:effectLst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8000" dirty="0"/>
              <a:t>Fully Supervised Speaker </a:t>
            </a:r>
            <a:r>
              <a:rPr lang="en-US" sz="8000" dirty="0" err="1"/>
              <a:t>Diarization</a:t>
            </a:r>
            <a:endParaRPr lang="en-US" sz="8000" dirty="0"/>
          </a:p>
          <a:p>
            <a:pPr algn="ctr">
              <a:lnSpc>
                <a:spcPct val="120000"/>
              </a:lnSpc>
            </a:pPr>
            <a:r>
              <a:rPr lang="en-US" sz="6600" b="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Say Goodbye to clustering</a:t>
            </a:r>
          </a:p>
        </p:txBody>
      </p:sp>
      <p:sp>
        <p:nvSpPr>
          <p:cNvPr id="16" name="2018"/>
          <p:cNvSpPr txBox="1"/>
          <p:nvPr/>
        </p:nvSpPr>
        <p:spPr>
          <a:xfrm>
            <a:off x="9295459" y="23098310"/>
            <a:ext cx="2021064" cy="113877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60959" tIns="60959" rIns="60959" bIns="60959" anchor="ctr">
            <a:spAutoFit/>
          </a:bodyPr>
          <a:lstStyle>
            <a:lvl1pPr algn="l" defTabSz="1485900">
              <a:defRPr sz="6600" b="1">
                <a:solidFill>
                  <a:srgbClr val="50B8DC"/>
                </a:solidFill>
                <a:effectLst>
                  <a:outerShdw blurRad="63500" dist="63500" dir="2700000" rotWithShape="0">
                    <a:srgbClr val="000000">
                      <a:alpha val="50000"/>
                    </a:srgbClr>
                  </a:outerShdw>
                </a:effectLst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>
              <a:defRPr>
                <a:solidFill>
                  <a:srgbClr val="FFF100"/>
                </a:solidFill>
              </a:defRPr>
            </a:pPr>
            <a:r>
              <a:rPr dirty="0">
                <a:solidFill>
                  <a:srgbClr val="50B8DC"/>
                </a:solidFill>
              </a:rPr>
              <a:t>201</a:t>
            </a:r>
            <a:r>
              <a:rPr lang="en-US" dirty="0">
                <a:solidFill>
                  <a:srgbClr val="50B8DC"/>
                </a:solidFill>
              </a:rPr>
              <a:t>9</a:t>
            </a:r>
            <a:endParaRPr dirty="0">
              <a:solidFill>
                <a:srgbClr val="50B8DC"/>
              </a:solidFill>
            </a:endParaRPr>
          </a:p>
        </p:txBody>
      </p:sp>
      <p:sp>
        <p:nvSpPr>
          <p:cNvPr id="17" name="Rectangle"/>
          <p:cNvSpPr/>
          <p:nvPr/>
        </p:nvSpPr>
        <p:spPr>
          <a:xfrm>
            <a:off x="-18114" y="3428999"/>
            <a:ext cx="342901" cy="19202401"/>
          </a:xfrm>
          <a:prstGeom prst="rect">
            <a:avLst/>
          </a:prstGeom>
          <a:blipFill>
            <a:blip r:embed="rId6"/>
          </a:blip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42862" tIns="42862" rIns="42862" bIns="42862" anchor="ctr"/>
          <a:lstStyle/>
          <a:p>
            <a:pPr>
              <a:defRPr sz="6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Rectangle"/>
          <p:cNvSpPr/>
          <p:nvPr/>
        </p:nvSpPr>
        <p:spPr>
          <a:xfrm>
            <a:off x="43548300" y="3428999"/>
            <a:ext cx="342900" cy="19202401"/>
          </a:xfrm>
          <a:prstGeom prst="rect">
            <a:avLst/>
          </a:prstGeom>
          <a:blipFill>
            <a:blip r:embed="rId6"/>
          </a:blip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42862" tIns="42862" rIns="42862" bIns="42862" anchor="ctr"/>
          <a:lstStyle/>
          <a:p>
            <a:pPr>
              <a:defRPr sz="6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" name="Rectangle"/>
          <p:cNvSpPr/>
          <p:nvPr/>
        </p:nvSpPr>
        <p:spPr>
          <a:xfrm>
            <a:off x="14504023" y="3428999"/>
            <a:ext cx="342901" cy="19202401"/>
          </a:xfrm>
          <a:prstGeom prst="rect">
            <a:avLst/>
          </a:prstGeom>
          <a:blipFill>
            <a:blip r:embed="rId6"/>
          </a:blip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42862" tIns="42862" rIns="42862" bIns="42862" anchor="ctr"/>
          <a:lstStyle/>
          <a:p>
            <a:pPr>
              <a:defRPr sz="6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0" name="Rectangle"/>
          <p:cNvSpPr/>
          <p:nvPr/>
        </p:nvSpPr>
        <p:spPr>
          <a:xfrm>
            <a:off x="29026163" y="3428999"/>
            <a:ext cx="342901" cy="19202401"/>
          </a:xfrm>
          <a:prstGeom prst="rect">
            <a:avLst/>
          </a:prstGeom>
          <a:blipFill>
            <a:blip r:embed="rId6"/>
          </a:blipFill>
          <a:ln w="3175"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</p:spPr>
        <p:txBody>
          <a:bodyPr lIns="42862" tIns="42862" rIns="42862" bIns="42862" anchor="ctr"/>
          <a:lstStyle/>
          <a:p>
            <a:pPr>
              <a:defRPr sz="6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" name="Body Level One…"/>
          <p:cNvSpPr txBox="1">
            <a:spLocks noGrp="1"/>
          </p:cNvSpPr>
          <p:nvPr>
            <p:ph type="body" idx="1"/>
          </p:nvPr>
        </p:nvSpPr>
        <p:spPr>
          <a:xfrm>
            <a:off x="17530762" y="12472987"/>
            <a:ext cx="8829676" cy="95369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2862" tIns="42862" rIns="42862" bIns="42862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1580336" y="16035932"/>
            <a:ext cx="719812" cy="758826"/>
          </a:xfrm>
          <a:prstGeom prst="rect">
            <a:avLst/>
          </a:prstGeom>
          <a:ln w="3175">
            <a:miter lim="400000"/>
          </a:ln>
        </p:spPr>
        <p:txBody>
          <a:bodyPr wrap="none" lIns="42862" tIns="42862" rIns="42862" bIns="42862">
            <a:spAutoFit/>
          </a:bodyPr>
          <a:lstStyle>
            <a:lvl1pPr>
              <a:defRPr sz="4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7A7404E1-F962-594A-A410-49BB53CCEF9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501" y="22722256"/>
            <a:ext cx="2293566" cy="189087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FF22895-BC60-A249-A73A-07669CDC092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274" y="22742191"/>
            <a:ext cx="3775085" cy="18510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4C8C74-5328-E441-8B90-A5CD77D143A5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6262748" y="1446932"/>
            <a:ext cx="1959777" cy="16266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D73B1AA-7287-FE49-AE15-7B50919910C7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4157" y="1654317"/>
            <a:ext cx="5452196" cy="1115996"/>
          </a:xfrm>
          <a:prstGeom prst="rect">
            <a:avLst/>
          </a:prstGeom>
          <a:effectLst>
            <a:glow rad="25400">
              <a:schemeClr val="bg1">
                <a:alpha val="75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softEdge rad="0"/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l" defTabSz="1478756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1pPr>
      <a:lvl2pPr marL="0" marR="0" indent="228600" algn="l" defTabSz="1478756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2pPr>
      <a:lvl3pPr marL="0" marR="0" indent="457200" algn="l" defTabSz="1478756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3pPr>
      <a:lvl4pPr marL="0" marR="0" indent="685800" algn="l" defTabSz="1478756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4pPr>
      <a:lvl5pPr marL="0" marR="0" indent="914400" algn="l" defTabSz="1478756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5pPr>
      <a:lvl6pPr marL="0" marR="0" indent="1143000" algn="l" defTabSz="1478756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1371600" algn="l" defTabSz="1478756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1600200" algn="l" defTabSz="1478756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1828800" algn="l" defTabSz="1478756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1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titleStyle>
    <p:bodyStyle>
      <a:lvl1pPr marL="0" marR="0" indent="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147875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tiff"/><Relationship Id="rId18" Type="http://schemas.openxmlformats.org/officeDocument/2006/relationships/image" Target="../media/image23.png"/><Relationship Id="rId26" Type="http://schemas.openxmlformats.org/officeDocument/2006/relationships/image" Target="../media/image31.png"/><Relationship Id="rId3" Type="http://schemas.openxmlformats.org/officeDocument/2006/relationships/image" Target="../media/image9.png"/><Relationship Id="rId21" Type="http://schemas.openxmlformats.org/officeDocument/2006/relationships/image" Target="../media/image26.png"/><Relationship Id="rId7" Type="http://schemas.openxmlformats.org/officeDocument/2006/relationships/image" Target="../media/image120.png"/><Relationship Id="rId12" Type="http://schemas.openxmlformats.org/officeDocument/2006/relationships/image" Target="../media/image17.tiff"/><Relationship Id="rId17" Type="http://schemas.openxmlformats.org/officeDocument/2006/relationships/image" Target="../media/image22.png"/><Relationship Id="rId25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1.tiff"/><Relationship Id="rId20" Type="http://schemas.openxmlformats.org/officeDocument/2006/relationships/image" Target="../media/image25.png"/><Relationship Id="rId29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24" Type="http://schemas.openxmlformats.org/officeDocument/2006/relationships/image" Target="../media/image29.png"/><Relationship Id="rId5" Type="http://schemas.openxmlformats.org/officeDocument/2006/relationships/image" Target="../media/image11.png"/><Relationship Id="rId15" Type="http://schemas.openxmlformats.org/officeDocument/2006/relationships/image" Target="../media/image20.tiff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openxmlformats.org/officeDocument/2006/relationships/image" Target="../media/image15.png"/><Relationship Id="rId19" Type="http://schemas.openxmlformats.org/officeDocument/2006/relationships/image" Target="../media/image24.png"/><Relationship Id="rId31" Type="http://schemas.openxmlformats.org/officeDocument/2006/relationships/image" Target="../media/image36.tiff"/><Relationship Id="rId4" Type="http://schemas.openxmlformats.org/officeDocument/2006/relationships/image" Target="../media/image10.png"/><Relationship Id="rId9" Type="http://schemas.openxmlformats.org/officeDocument/2006/relationships/image" Target="../media/image14.png"/><Relationship Id="rId14" Type="http://schemas.openxmlformats.org/officeDocument/2006/relationships/image" Target="../media/image19.tiff"/><Relationship Id="rId22" Type="http://schemas.openxmlformats.org/officeDocument/2006/relationships/image" Target="../media/image27.png"/><Relationship Id="rId27" Type="http://schemas.openxmlformats.org/officeDocument/2006/relationships/image" Target="../media/image32.tiff"/><Relationship Id="rId30" Type="http://schemas.openxmlformats.org/officeDocument/2006/relationships/image" Target="../media/image3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D7EEC-BCE0-4948-9C67-7B76289863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6790" y="10341727"/>
            <a:ext cx="8317291" cy="180260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B846AC-1E01-0B4C-9D62-22AD2E628C0A}"/>
              </a:ext>
            </a:extLst>
          </p:cNvPr>
          <p:cNvSpPr/>
          <p:nvPr/>
        </p:nvSpPr>
        <p:spPr>
          <a:xfrm>
            <a:off x="318052" y="3434585"/>
            <a:ext cx="14193078" cy="9175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1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Georgia" panose="02040502050405020303" pitchFamily="18" charset="0"/>
                <a:sym typeface="Helvetica Light"/>
              </a:rPr>
              <a:t>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47B1A4-13FF-6F44-8763-68F08AAC607F}"/>
              </a:ext>
            </a:extLst>
          </p:cNvPr>
          <p:cNvSpPr txBox="1"/>
          <p:nvPr/>
        </p:nvSpPr>
        <p:spPr>
          <a:xfrm>
            <a:off x="452940" y="4580742"/>
            <a:ext cx="13923301" cy="271805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spAutoFit/>
          </a:bodyPr>
          <a:lstStyle/>
          <a:p>
            <a:pPr marL="571500" marR="0" indent="-571500" algn="l" defTabSz="1478756" rtl="0" fontAlgn="auto" latinLnBrk="0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Most existing speaker </a:t>
            </a:r>
            <a:r>
              <a:rPr lang="en-US" sz="3000" dirty="0" err="1">
                <a:latin typeface="Arial" panose="020B0604020202020204" pitchFamily="34" charset="0"/>
                <a:cs typeface="Arial" panose="020B0604020202020204" pitchFamily="34" charset="0"/>
              </a:rPr>
              <a:t>diarization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systems are based on </a:t>
            </a:r>
            <a:r>
              <a:rPr lang="en-US" sz="3000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clustering approaches, such as k-means or hierarchical clustering.</a:t>
            </a:r>
          </a:p>
          <a:p>
            <a:pPr marL="571500" indent="-571500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We propose UIS-RNN, a 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0432FF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trainable model 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for segmenting and clustering temporal data by learning from examples.</a:t>
            </a:r>
          </a:p>
          <a:p>
            <a:pPr marL="571500" indent="-571500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New state-of-the-art on CALLHOME, while </a:t>
            </a:r>
            <a:r>
              <a:rPr lang="en-US" sz="3000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decoding is online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038FAE58-20E3-934F-B992-7D3A109068C1}"/>
              </a:ext>
            </a:extLst>
          </p:cNvPr>
          <p:cNvGrpSpPr/>
          <p:nvPr/>
        </p:nvGrpSpPr>
        <p:grpSpPr>
          <a:xfrm>
            <a:off x="452941" y="7413564"/>
            <a:ext cx="5512178" cy="2557858"/>
            <a:chOff x="894525" y="2019696"/>
            <a:chExt cx="7172100" cy="3176525"/>
          </a:xfrm>
        </p:grpSpPr>
        <p:cxnSp>
          <p:nvCxnSpPr>
            <p:cNvPr id="248" name="Shape 174">
              <a:extLst>
                <a:ext uri="{FF2B5EF4-FFF2-40B4-BE49-F238E27FC236}">
                  <a16:creationId xmlns:a16="http://schemas.microsoft.com/office/drawing/2014/main" id="{D42202DB-7D9E-B243-BB60-B86FBF04135D}"/>
                </a:ext>
              </a:extLst>
            </p:cNvPr>
            <p:cNvCxnSpPr/>
            <p:nvPr/>
          </p:nvCxnSpPr>
          <p:spPr>
            <a:xfrm>
              <a:off x="894525" y="3572750"/>
              <a:ext cx="7172100" cy="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9" name="Shape 175">
              <a:extLst>
                <a:ext uri="{FF2B5EF4-FFF2-40B4-BE49-F238E27FC236}">
                  <a16:creationId xmlns:a16="http://schemas.microsoft.com/office/drawing/2014/main" id="{8A1177B7-F337-8346-A484-4C3BF30EC6C6}"/>
                </a:ext>
              </a:extLst>
            </p:cNvPr>
            <p:cNvSpPr/>
            <p:nvPr/>
          </p:nvSpPr>
          <p:spPr>
            <a:xfrm>
              <a:off x="1139100" y="3045625"/>
              <a:ext cx="734775" cy="1006350"/>
            </a:xfrm>
            <a:custGeom>
              <a:avLst/>
              <a:gdLst/>
              <a:ahLst/>
              <a:cxnLst/>
              <a:rect l="0" t="0" r="0" b="0"/>
              <a:pathLst>
                <a:path w="29391" h="40254" extrusionOk="0">
                  <a:moveTo>
                    <a:pt x="0" y="21085"/>
                  </a:moveTo>
                  <a:lnTo>
                    <a:pt x="4153" y="320"/>
                  </a:lnTo>
                  <a:lnTo>
                    <a:pt x="9903" y="34823"/>
                  </a:lnTo>
                  <a:lnTo>
                    <a:pt x="13737" y="11501"/>
                  </a:lnTo>
                  <a:lnTo>
                    <a:pt x="17890" y="40254"/>
                  </a:lnTo>
                  <a:lnTo>
                    <a:pt x="23002" y="0"/>
                  </a:lnTo>
                  <a:lnTo>
                    <a:pt x="26835" y="31628"/>
                  </a:lnTo>
                  <a:lnTo>
                    <a:pt x="29391" y="20447"/>
                  </a:lnTo>
                </a:path>
              </a:pathLst>
            </a:cu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0" name="Shape 176">
              <a:extLst>
                <a:ext uri="{FF2B5EF4-FFF2-40B4-BE49-F238E27FC236}">
                  <a16:creationId xmlns:a16="http://schemas.microsoft.com/office/drawing/2014/main" id="{5A23F2D1-FAD3-D743-AF98-65883A8D3C6D}"/>
                </a:ext>
              </a:extLst>
            </p:cNvPr>
            <p:cNvSpPr/>
            <p:nvPr/>
          </p:nvSpPr>
          <p:spPr>
            <a:xfrm>
              <a:off x="1873875" y="3069575"/>
              <a:ext cx="734775" cy="1006350"/>
            </a:xfrm>
            <a:custGeom>
              <a:avLst/>
              <a:gdLst/>
              <a:ahLst/>
              <a:cxnLst/>
              <a:rect l="0" t="0" r="0" b="0"/>
              <a:pathLst>
                <a:path w="29391" h="40254" extrusionOk="0">
                  <a:moveTo>
                    <a:pt x="0" y="21085"/>
                  </a:moveTo>
                  <a:lnTo>
                    <a:pt x="4153" y="320"/>
                  </a:lnTo>
                  <a:lnTo>
                    <a:pt x="9903" y="34823"/>
                  </a:lnTo>
                  <a:lnTo>
                    <a:pt x="13737" y="11501"/>
                  </a:lnTo>
                  <a:lnTo>
                    <a:pt x="17890" y="40254"/>
                  </a:lnTo>
                  <a:lnTo>
                    <a:pt x="23002" y="0"/>
                  </a:lnTo>
                  <a:lnTo>
                    <a:pt x="26835" y="31628"/>
                  </a:lnTo>
                  <a:lnTo>
                    <a:pt x="29391" y="20447"/>
                  </a:lnTo>
                </a:path>
              </a:pathLst>
            </a:cu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1" name="Shape 177">
              <a:extLst>
                <a:ext uri="{FF2B5EF4-FFF2-40B4-BE49-F238E27FC236}">
                  <a16:creationId xmlns:a16="http://schemas.microsoft.com/office/drawing/2014/main" id="{11D9AF82-2EA3-394F-B958-0AB90B0B4429}"/>
                </a:ext>
              </a:extLst>
            </p:cNvPr>
            <p:cNvSpPr/>
            <p:nvPr/>
          </p:nvSpPr>
          <p:spPr>
            <a:xfrm>
              <a:off x="2608638" y="3255275"/>
              <a:ext cx="734775" cy="643561"/>
            </a:xfrm>
            <a:custGeom>
              <a:avLst/>
              <a:gdLst/>
              <a:ahLst/>
              <a:cxnLst/>
              <a:rect l="0" t="0" r="0" b="0"/>
              <a:pathLst>
                <a:path w="29391" h="40254" extrusionOk="0">
                  <a:moveTo>
                    <a:pt x="0" y="21085"/>
                  </a:moveTo>
                  <a:lnTo>
                    <a:pt x="4153" y="320"/>
                  </a:lnTo>
                  <a:lnTo>
                    <a:pt x="9903" y="34823"/>
                  </a:lnTo>
                  <a:lnTo>
                    <a:pt x="13737" y="11501"/>
                  </a:lnTo>
                  <a:lnTo>
                    <a:pt x="17890" y="40254"/>
                  </a:lnTo>
                  <a:lnTo>
                    <a:pt x="23002" y="0"/>
                  </a:lnTo>
                  <a:lnTo>
                    <a:pt x="26835" y="31628"/>
                  </a:lnTo>
                  <a:lnTo>
                    <a:pt x="29391" y="20447"/>
                  </a:lnTo>
                </a:path>
              </a:pathLst>
            </a:custGeom>
            <a:noFill/>
            <a:ln w="19050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2" name="Shape 178">
              <a:extLst>
                <a:ext uri="{FF2B5EF4-FFF2-40B4-BE49-F238E27FC236}">
                  <a16:creationId xmlns:a16="http://schemas.microsoft.com/office/drawing/2014/main" id="{64705270-EF49-D24A-B806-27123A988B45}"/>
                </a:ext>
              </a:extLst>
            </p:cNvPr>
            <p:cNvSpPr/>
            <p:nvPr/>
          </p:nvSpPr>
          <p:spPr>
            <a:xfrm>
              <a:off x="3343413" y="3270592"/>
              <a:ext cx="734775" cy="643561"/>
            </a:xfrm>
            <a:custGeom>
              <a:avLst/>
              <a:gdLst/>
              <a:ahLst/>
              <a:cxnLst/>
              <a:rect l="0" t="0" r="0" b="0"/>
              <a:pathLst>
                <a:path w="29391" h="40254" extrusionOk="0">
                  <a:moveTo>
                    <a:pt x="0" y="21085"/>
                  </a:moveTo>
                  <a:lnTo>
                    <a:pt x="4153" y="320"/>
                  </a:lnTo>
                  <a:lnTo>
                    <a:pt x="9903" y="34823"/>
                  </a:lnTo>
                  <a:lnTo>
                    <a:pt x="13737" y="11501"/>
                  </a:lnTo>
                  <a:lnTo>
                    <a:pt x="17890" y="40254"/>
                  </a:lnTo>
                  <a:lnTo>
                    <a:pt x="23002" y="0"/>
                  </a:lnTo>
                  <a:lnTo>
                    <a:pt x="26835" y="31628"/>
                  </a:lnTo>
                  <a:lnTo>
                    <a:pt x="29391" y="20447"/>
                  </a:lnTo>
                </a:path>
              </a:pathLst>
            </a:custGeom>
            <a:noFill/>
            <a:ln w="19050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3" name="Shape 179">
              <a:extLst>
                <a:ext uri="{FF2B5EF4-FFF2-40B4-BE49-F238E27FC236}">
                  <a16:creationId xmlns:a16="http://schemas.microsoft.com/office/drawing/2014/main" id="{F80275D1-8B33-3245-A77D-86B6DDD35866}"/>
                </a:ext>
              </a:extLst>
            </p:cNvPr>
            <p:cNvSpPr/>
            <p:nvPr/>
          </p:nvSpPr>
          <p:spPr>
            <a:xfrm>
              <a:off x="4078200" y="3069575"/>
              <a:ext cx="734775" cy="1006350"/>
            </a:xfrm>
            <a:custGeom>
              <a:avLst/>
              <a:gdLst/>
              <a:ahLst/>
              <a:cxnLst/>
              <a:rect l="0" t="0" r="0" b="0"/>
              <a:pathLst>
                <a:path w="29391" h="40254" extrusionOk="0">
                  <a:moveTo>
                    <a:pt x="0" y="21085"/>
                  </a:moveTo>
                  <a:lnTo>
                    <a:pt x="4153" y="320"/>
                  </a:lnTo>
                  <a:lnTo>
                    <a:pt x="9903" y="34823"/>
                  </a:lnTo>
                  <a:lnTo>
                    <a:pt x="13737" y="11501"/>
                  </a:lnTo>
                  <a:lnTo>
                    <a:pt x="17890" y="40254"/>
                  </a:lnTo>
                  <a:lnTo>
                    <a:pt x="23002" y="0"/>
                  </a:lnTo>
                  <a:lnTo>
                    <a:pt x="26835" y="31628"/>
                  </a:lnTo>
                  <a:lnTo>
                    <a:pt x="29391" y="20447"/>
                  </a:lnTo>
                </a:path>
              </a:pathLst>
            </a:cu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4" name="Shape 180">
              <a:extLst>
                <a:ext uri="{FF2B5EF4-FFF2-40B4-BE49-F238E27FC236}">
                  <a16:creationId xmlns:a16="http://schemas.microsoft.com/office/drawing/2014/main" id="{3B40EB59-EBBB-0947-B4D2-7121F352975D}"/>
                </a:ext>
              </a:extLst>
            </p:cNvPr>
            <p:cNvSpPr/>
            <p:nvPr/>
          </p:nvSpPr>
          <p:spPr>
            <a:xfrm>
              <a:off x="4812975" y="3093525"/>
              <a:ext cx="734775" cy="1006350"/>
            </a:xfrm>
            <a:custGeom>
              <a:avLst/>
              <a:gdLst/>
              <a:ahLst/>
              <a:cxnLst/>
              <a:rect l="0" t="0" r="0" b="0"/>
              <a:pathLst>
                <a:path w="29391" h="40254" extrusionOk="0">
                  <a:moveTo>
                    <a:pt x="0" y="21085"/>
                  </a:moveTo>
                  <a:lnTo>
                    <a:pt x="4153" y="320"/>
                  </a:lnTo>
                  <a:lnTo>
                    <a:pt x="9903" y="34823"/>
                  </a:lnTo>
                  <a:lnTo>
                    <a:pt x="13737" y="11501"/>
                  </a:lnTo>
                  <a:lnTo>
                    <a:pt x="17890" y="40254"/>
                  </a:lnTo>
                  <a:lnTo>
                    <a:pt x="23002" y="0"/>
                  </a:lnTo>
                  <a:lnTo>
                    <a:pt x="26835" y="31628"/>
                  </a:lnTo>
                  <a:lnTo>
                    <a:pt x="29391" y="20447"/>
                  </a:lnTo>
                </a:path>
              </a:pathLst>
            </a:cu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5" name="Shape 181">
              <a:extLst>
                <a:ext uri="{FF2B5EF4-FFF2-40B4-BE49-F238E27FC236}">
                  <a16:creationId xmlns:a16="http://schemas.microsoft.com/office/drawing/2014/main" id="{F1A08764-7A8C-5648-B17C-E7CB8B5CFE95}"/>
                </a:ext>
              </a:extLst>
            </p:cNvPr>
            <p:cNvSpPr/>
            <p:nvPr/>
          </p:nvSpPr>
          <p:spPr>
            <a:xfrm>
              <a:off x="5547738" y="3255275"/>
              <a:ext cx="734775" cy="643561"/>
            </a:xfrm>
            <a:custGeom>
              <a:avLst/>
              <a:gdLst/>
              <a:ahLst/>
              <a:cxnLst/>
              <a:rect l="0" t="0" r="0" b="0"/>
              <a:pathLst>
                <a:path w="29391" h="40254" extrusionOk="0">
                  <a:moveTo>
                    <a:pt x="0" y="21085"/>
                  </a:moveTo>
                  <a:lnTo>
                    <a:pt x="4153" y="320"/>
                  </a:lnTo>
                  <a:lnTo>
                    <a:pt x="9903" y="34823"/>
                  </a:lnTo>
                  <a:lnTo>
                    <a:pt x="13737" y="11501"/>
                  </a:lnTo>
                  <a:lnTo>
                    <a:pt x="17890" y="40254"/>
                  </a:lnTo>
                  <a:lnTo>
                    <a:pt x="23002" y="0"/>
                  </a:lnTo>
                  <a:lnTo>
                    <a:pt x="26835" y="31628"/>
                  </a:lnTo>
                  <a:lnTo>
                    <a:pt x="29391" y="20447"/>
                  </a:lnTo>
                </a:path>
              </a:pathLst>
            </a:custGeom>
            <a:noFill/>
            <a:ln w="19050" cap="flat" cmpd="sng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6" name="Shape 182">
              <a:extLst>
                <a:ext uri="{FF2B5EF4-FFF2-40B4-BE49-F238E27FC236}">
                  <a16:creationId xmlns:a16="http://schemas.microsoft.com/office/drawing/2014/main" id="{D5C412F7-292C-264C-B7D7-5B86D14784CD}"/>
                </a:ext>
              </a:extLst>
            </p:cNvPr>
            <p:cNvSpPr/>
            <p:nvPr/>
          </p:nvSpPr>
          <p:spPr>
            <a:xfrm>
              <a:off x="6282525" y="3081550"/>
              <a:ext cx="734775" cy="1006350"/>
            </a:xfrm>
            <a:custGeom>
              <a:avLst/>
              <a:gdLst/>
              <a:ahLst/>
              <a:cxnLst/>
              <a:rect l="0" t="0" r="0" b="0"/>
              <a:pathLst>
                <a:path w="29391" h="40254" extrusionOk="0">
                  <a:moveTo>
                    <a:pt x="0" y="21085"/>
                  </a:moveTo>
                  <a:lnTo>
                    <a:pt x="4153" y="320"/>
                  </a:lnTo>
                  <a:lnTo>
                    <a:pt x="9903" y="34823"/>
                  </a:lnTo>
                  <a:lnTo>
                    <a:pt x="13737" y="11501"/>
                  </a:lnTo>
                  <a:lnTo>
                    <a:pt x="17890" y="40254"/>
                  </a:lnTo>
                  <a:lnTo>
                    <a:pt x="23002" y="0"/>
                  </a:lnTo>
                  <a:lnTo>
                    <a:pt x="26835" y="31628"/>
                  </a:lnTo>
                  <a:lnTo>
                    <a:pt x="29391" y="20447"/>
                  </a:lnTo>
                </a:path>
              </a:pathLst>
            </a:cu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7" name="Shape 183">
              <a:extLst>
                <a:ext uri="{FF2B5EF4-FFF2-40B4-BE49-F238E27FC236}">
                  <a16:creationId xmlns:a16="http://schemas.microsoft.com/office/drawing/2014/main" id="{F308B46C-837A-B14B-8DF6-24B27C09AEF3}"/>
                </a:ext>
              </a:extLst>
            </p:cNvPr>
            <p:cNvSpPr/>
            <p:nvPr/>
          </p:nvSpPr>
          <p:spPr>
            <a:xfrm>
              <a:off x="7017300" y="3069575"/>
              <a:ext cx="734775" cy="1006350"/>
            </a:xfrm>
            <a:custGeom>
              <a:avLst/>
              <a:gdLst/>
              <a:ahLst/>
              <a:cxnLst/>
              <a:rect l="0" t="0" r="0" b="0"/>
              <a:pathLst>
                <a:path w="29391" h="40254" extrusionOk="0">
                  <a:moveTo>
                    <a:pt x="0" y="21085"/>
                  </a:moveTo>
                  <a:lnTo>
                    <a:pt x="4153" y="320"/>
                  </a:lnTo>
                  <a:lnTo>
                    <a:pt x="9903" y="34823"/>
                  </a:lnTo>
                  <a:lnTo>
                    <a:pt x="13737" y="11501"/>
                  </a:lnTo>
                  <a:lnTo>
                    <a:pt x="17890" y="40254"/>
                  </a:lnTo>
                  <a:lnTo>
                    <a:pt x="23002" y="0"/>
                  </a:lnTo>
                  <a:lnTo>
                    <a:pt x="26835" y="31628"/>
                  </a:lnTo>
                  <a:lnTo>
                    <a:pt x="29391" y="20447"/>
                  </a:lnTo>
                </a:path>
              </a:pathLst>
            </a:cu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8" name="Shape 184">
              <a:extLst>
                <a:ext uri="{FF2B5EF4-FFF2-40B4-BE49-F238E27FC236}">
                  <a16:creationId xmlns:a16="http://schemas.microsoft.com/office/drawing/2014/main" id="{45002B71-7A08-C345-9780-71A02DBD21F7}"/>
                </a:ext>
              </a:extLst>
            </p:cNvPr>
            <p:cNvSpPr txBox="1"/>
            <p:nvPr/>
          </p:nvSpPr>
          <p:spPr>
            <a:xfrm>
              <a:off x="3438393" y="2019696"/>
              <a:ext cx="2674156" cy="5944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200" i="1" dirty="0">
                  <a:solidFill>
                    <a:srgbClr val="0432FF"/>
                  </a:solidFill>
                  <a:latin typeface="Roboto"/>
                  <a:ea typeface="Roboto"/>
                  <a:cs typeface="Roboto"/>
                  <a:sym typeface="Roboto"/>
                </a:rPr>
                <a:t>Speaker 1</a:t>
              </a:r>
              <a:endParaRPr sz="3200" i="1" dirty="0">
                <a:solidFill>
                  <a:srgbClr val="0432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9" name="Shape 185">
              <a:extLst>
                <a:ext uri="{FF2B5EF4-FFF2-40B4-BE49-F238E27FC236}">
                  <a16:creationId xmlns:a16="http://schemas.microsoft.com/office/drawing/2014/main" id="{1FC61276-4BFB-4148-BA6C-35922EAEC75B}"/>
                </a:ext>
              </a:extLst>
            </p:cNvPr>
            <p:cNvSpPr txBox="1"/>
            <p:nvPr/>
          </p:nvSpPr>
          <p:spPr>
            <a:xfrm>
              <a:off x="3503707" y="4427425"/>
              <a:ext cx="2674156" cy="7687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200" i="1" dirty="0">
                  <a:solidFill>
                    <a:srgbClr val="00B050"/>
                  </a:solidFill>
                  <a:latin typeface="Roboto"/>
                  <a:ea typeface="Roboto"/>
                  <a:cs typeface="Roboto"/>
                  <a:sym typeface="Roboto"/>
                </a:rPr>
                <a:t>Speaker 2</a:t>
              </a:r>
              <a:endParaRPr sz="3200" i="1" dirty="0">
                <a:solidFill>
                  <a:srgbClr val="00B05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60" name="Shape 186">
              <a:extLst>
                <a:ext uri="{FF2B5EF4-FFF2-40B4-BE49-F238E27FC236}">
                  <a16:creationId xmlns:a16="http://schemas.microsoft.com/office/drawing/2014/main" id="{6EF4A595-4A39-1E4F-8E14-CEBC2E32D3BE}"/>
                </a:ext>
              </a:extLst>
            </p:cNvPr>
            <p:cNvCxnSpPr/>
            <p:nvPr/>
          </p:nvCxnSpPr>
          <p:spPr>
            <a:xfrm rot="10800000" flipH="1">
              <a:off x="4572000" y="4084225"/>
              <a:ext cx="100200" cy="343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1" name="Shape 187">
              <a:extLst>
                <a:ext uri="{FF2B5EF4-FFF2-40B4-BE49-F238E27FC236}">
                  <a16:creationId xmlns:a16="http://schemas.microsoft.com/office/drawing/2014/main" id="{B20476B6-A453-E24C-A257-909FD499AAC5}"/>
                </a:ext>
              </a:extLst>
            </p:cNvPr>
            <p:cNvCxnSpPr/>
            <p:nvPr/>
          </p:nvCxnSpPr>
          <p:spPr>
            <a:xfrm rot="10800000" flipH="1">
              <a:off x="4572000" y="4116025"/>
              <a:ext cx="2064900" cy="311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2" name="Shape 188">
              <a:extLst>
                <a:ext uri="{FF2B5EF4-FFF2-40B4-BE49-F238E27FC236}">
                  <a16:creationId xmlns:a16="http://schemas.microsoft.com/office/drawing/2014/main" id="{980E5E9D-9B0E-EB49-850B-A2EAA0FBC5DD}"/>
                </a:ext>
              </a:extLst>
            </p:cNvPr>
            <p:cNvCxnSpPr/>
            <p:nvPr/>
          </p:nvCxnSpPr>
          <p:spPr>
            <a:xfrm rot="10800000">
              <a:off x="2403900" y="4052125"/>
              <a:ext cx="2168100" cy="37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3" name="Shape 189">
              <a:extLst>
                <a:ext uri="{FF2B5EF4-FFF2-40B4-BE49-F238E27FC236}">
                  <a16:creationId xmlns:a16="http://schemas.microsoft.com/office/drawing/2014/main" id="{34509E4C-52A6-F84D-8ADA-119873FC503D}"/>
                </a:ext>
              </a:extLst>
            </p:cNvPr>
            <p:cNvCxnSpPr/>
            <p:nvPr/>
          </p:nvCxnSpPr>
          <p:spPr>
            <a:xfrm flipH="1">
              <a:off x="3330600" y="2734300"/>
              <a:ext cx="1241400" cy="511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4" name="Shape 190">
              <a:extLst>
                <a:ext uri="{FF2B5EF4-FFF2-40B4-BE49-F238E27FC236}">
                  <a16:creationId xmlns:a16="http://schemas.microsoft.com/office/drawing/2014/main" id="{805A5E42-0D21-164A-8946-6EF724CA125E}"/>
                </a:ext>
              </a:extLst>
            </p:cNvPr>
            <p:cNvCxnSpPr/>
            <p:nvPr/>
          </p:nvCxnSpPr>
          <p:spPr>
            <a:xfrm>
              <a:off x="4572000" y="2734300"/>
              <a:ext cx="1250400" cy="510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6D3ABDD-F5F9-174A-BD82-5E7866370EE4}"/>
              </a:ext>
            </a:extLst>
          </p:cNvPr>
          <p:cNvSpPr txBox="1"/>
          <p:nvPr/>
        </p:nvSpPr>
        <p:spPr>
          <a:xfrm flipH="1">
            <a:off x="452939" y="10078748"/>
            <a:ext cx="5481396" cy="82522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Fig. Speaker </a:t>
            </a:r>
            <a:r>
              <a:rPr kumimoji="0" lang="en-US" sz="2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diarization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solves the problem of “</a:t>
            </a: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who spoke when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”. </a:t>
            </a:r>
          </a:p>
        </p:txBody>
      </p: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96252635-F11D-F145-8858-FCB90150C53F}"/>
              </a:ext>
            </a:extLst>
          </p:cNvPr>
          <p:cNvGrpSpPr/>
          <p:nvPr/>
        </p:nvGrpSpPr>
        <p:grpSpPr>
          <a:xfrm>
            <a:off x="6260905" y="7277068"/>
            <a:ext cx="8303092" cy="2813587"/>
            <a:chOff x="1287392" y="1896250"/>
            <a:chExt cx="6606258" cy="2080941"/>
          </a:xfrm>
        </p:grpSpPr>
        <p:sp>
          <p:nvSpPr>
            <p:cNvPr id="319" name="Shape 203">
              <a:extLst>
                <a:ext uri="{FF2B5EF4-FFF2-40B4-BE49-F238E27FC236}">
                  <a16:creationId xmlns:a16="http://schemas.microsoft.com/office/drawing/2014/main" id="{41B89070-955C-5945-861F-2A9C794609FC}"/>
                </a:ext>
              </a:extLst>
            </p:cNvPr>
            <p:cNvSpPr txBox="1"/>
            <p:nvPr/>
          </p:nvSpPr>
          <p:spPr>
            <a:xfrm>
              <a:off x="3571850" y="1978625"/>
              <a:ext cx="43218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4285F4"/>
                  </a:solidFill>
                  <a:latin typeface="Ubuntu Mono"/>
                  <a:ea typeface="Ubuntu Mono"/>
                  <a:cs typeface="Ubuntu Mono"/>
                  <a:sym typeface="Ubuntu Mono"/>
                </a:rPr>
                <a:t>I would like to sort of buy needle interrupt</a:t>
              </a:r>
              <a:endParaRPr sz="2000" b="1" dirty="0">
                <a:solidFill>
                  <a:srgbClr val="4285F4"/>
                </a:solidFill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20" name="Shape 204">
              <a:extLst>
                <a:ext uri="{FF2B5EF4-FFF2-40B4-BE49-F238E27FC236}">
                  <a16:creationId xmlns:a16="http://schemas.microsoft.com/office/drawing/2014/main" id="{A17419A9-F0B1-CD40-B769-FACB50FE73C5}"/>
                </a:ext>
              </a:extLst>
            </p:cNvPr>
            <p:cNvSpPr txBox="1"/>
            <p:nvPr/>
          </p:nvSpPr>
          <p:spPr>
            <a:xfrm>
              <a:off x="3571850" y="2816314"/>
              <a:ext cx="43218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4285F4"/>
                  </a:solidFill>
                  <a:latin typeface="Ubuntu Mono"/>
                  <a:ea typeface="Ubuntu Mono"/>
                  <a:cs typeface="Ubuntu Mono"/>
                  <a:sym typeface="Ubuntu Mono"/>
                </a:rPr>
                <a:t>I would like to </a:t>
              </a:r>
              <a:r>
                <a:rPr lang="en" sz="2000" b="1" dirty="0">
                  <a:solidFill>
                    <a:srgbClr val="FF0000"/>
                  </a:solidFill>
                  <a:latin typeface="Ubuntu Mono"/>
                  <a:ea typeface="Ubuntu Mono"/>
                  <a:cs typeface="Ubuntu Mono"/>
                  <a:sym typeface="Ubuntu Mono"/>
                </a:rPr>
                <a:t>sort of buy needle interrupt</a:t>
              </a:r>
              <a:endParaRPr sz="2000" b="1" dirty="0">
                <a:solidFill>
                  <a:srgbClr val="FF0000"/>
                </a:solidFill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21" name="Shape 205">
              <a:extLst>
                <a:ext uri="{FF2B5EF4-FFF2-40B4-BE49-F238E27FC236}">
                  <a16:creationId xmlns:a16="http://schemas.microsoft.com/office/drawing/2014/main" id="{EB5BC185-B58D-C344-B1B5-01B4213802D2}"/>
                </a:ext>
              </a:extLst>
            </p:cNvPr>
            <p:cNvSpPr txBox="1"/>
            <p:nvPr/>
          </p:nvSpPr>
          <p:spPr>
            <a:xfrm>
              <a:off x="3571850" y="3561140"/>
              <a:ext cx="43218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4285F4"/>
                  </a:solidFill>
                  <a:latin typeface="Ubuntu Mono"/>
                  <a:ea typeface="Ubuntu Mono"/>
                  <a:cs typeface="Ubuntu Mono"/>
                  <a:sym typeface="Ubuntu Mono"/>
                </a:rPr>
                <a:t>I would like to … </a:t>
              </a:r>
              <a:r>
                <a:rPr lang="en" sz="2000" b="1" dirty="0">
                  <a:solidFill>
                    <a:srgbClr val="FF0000"/>
                  </a:solidFill>
                  <a:latin typeface="Ubuntu Mono"/>
                  <a:ea typeface="Ubuntu Mono"/>
                  <a:cs typeface="Ubuntu Mono"/>
                  <a:sym typeface="Ubuntu Mono"/>
                </a:rPr>
                <a:t>Sorry but I need to interrupt</a:t>
              </a:r>
              <a:endParaRPr sz="2000" b="1" dirty="0">
                <a:solidFill>
                  <a:srgbClr val="FF0000"/>
                </a:solidFill>
                <a:latin typeface="Ubuntu Mono"/>
                <a:ea typeface="Ubuntu Mono"/>
                <a:cs typeface="Ubuntu Mono"/>
                <a:sym typeface="Ubuntu Mono"/>
              </a:endParaRPr>
            </a:p>
          </p:txBody>
        </p:sp>
        <p:sp>
          <p:nvSpPr>
            <p:cNvPr id="322" name="Shape 206">
              <a:extLst>
                <a:ext uri="{FF2B5EF4-FFF2-40B4-BE49-F238E27FC236}">
                  <a16:creationId xmlns:a16="http://schemas.microsoft.com/office/drawing/2014/main" id="{88562A25-30FA-D34E-A285-187EA43A0AD5}"/>
                </a:ext>
              </a:extLst>
            </p:cNvPr>
            <p:cNvSpPr txBox="1"/>
            <p:nvPr/>
          </p:nvSpPr>
          <p:spPr>
            <a:xfrm>
              <a:off x="1287392" y="1978625"/>
              <a:ext cx="2599781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1st pass ASR</a:t>
              </a:r>
              <a:endParaRPr sz="2000" dirty="0"/>
            </a:p>
          </p:txBody>
        </p:sp>
        <p:sp>
          <p:nvSpPr>
            <p:cNvPr id="323" name="Shape 207">
              <a:extLst>
                <a:ext uri="{FF2B5EF4-FFF2-40B4-BE49-F238E27FC236}">
                  <a16:creationId xmlns:a16="http://schemas.microsoft.com/office/drawing/2014/main" id="{10AAA664-7AC0-6D4A-A899-4D39421A06A0}"/>
                </a:ext>
              </a:extLst>
            </p:cNvPr>
            <p:cNvSpPr/>
            <p:nvPr/>
          </p:nvSpPr>
          <p:spPr>
            <a:xfrm>
              <a:off x="3476099" y="1896250"/>
              <a:ext cx="127500" cy="572700"/>
            </a:xfrm>
            <a:prstGeom prst="leftBrace">
              <a:avLst>
                <a:gd name="adj1" fmla="val 77235"/>
                <a:gd name="adj2" fmla="val 50000"/>
              </a:avLst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" name="Shape 208">
              <a:extLst>
                <a:ext uri="{FF2B5EF4-FFF2-40B4-BE49-F238E27FC236}">
                  <a16:creationId xmlns:a16="http://schemas.microsoft.com/office/drawing/2014/main" id="{B9BD21D2-BB4F-ED4E-A948-0647F8BF12A8}"/>
                </a:ext>
              </a:extLst>
            </p:cNvPr>
            <p:cNvSpPr txBox="1"/>
            <p:nvPr/>
          </p:nvSpPr>
          <p:spPr>
            <a:xfrm>
              <a:off x="1287392" y="2671653"/>
              <a:ext cx="2599781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 err="1"/>
                <a:t>Diarization</a:t>
              </a:r>
              <a:endParaRPr sz="2000" dirty="0"/>
            </a:p>
          </p:txBody>
        </p:sp>
        <p:sp>
          <p:nvSpPr>
            <p:cNvPr id="325" name="Shape 209">
              <a:extLst>
                <a:ext uri="{FF2B5EF4-FFF2-40B4-BE49-F238E27FC236}">
                  <a16:creationId xmlns:a16="http://schemas.microsoft.com/office/drawing/2014/main" id="{C2C827B2-C851-ED45-91E7-46A31F0C87C1}"/>
                </a:ext>
              </a:extLst>
            </p:cNvPr>
            <p:cNvSpPr/>
            <p:nvPr/>
          </p:nvSpPr>
          <p:spPr>
            <a:xfrm>
              <a:off x="3476099" y="2656908"/>
              <a:ext cx="127500" cy="572700"/>
            </a:xfrm>
            <a:prstGeom prst="leftBrace">
              <a:avLst>
                <a:gd name="adj1" fmla="val 77235"/>
                <a:gd name="adj2" fmla="val 50000"/>
              </a:avLst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" name="Shape 210">
              <a:extLst>
                <a:ext uri="{FF2B5EF4-FFF2-40B4-BE49-F238E27FC236}">
                  <a16:creationId xmlns:a16="http://schemas.microsoft.com/office/drawing/2014/main" id="{9893A08C-6820-564A-8251-2CB5DD597A6E}"/>
                </a:ext>
              </a:extLst>
            </p:cNvPr>
            <p:cNvSpPr txBox="1"/>
            <p:nvPr/>
          </p:nvSpPr>
          <p:spPr>
            <a:xfrm>
              <a:off x="1311884" y="3194534"/>
              <a:ext cx="2599781" cy="72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2nd pass ASR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 on </a:t>
              </a:r>
              <a:r>
                <a:rPr lang="en-US" sz="2000" dirty="0"/>
                <a:t>h</a:t>
              </a:r>
              <a:r>
                <a:rPr lang="en" sz="2000" dirty="0" err="1"/>
                <a:t>omogeneous</a:t>
              </a:r>
              <a:endParaRPr lang="en" sz="2000" dirty="0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/>
                <a:t>segments</a:t>
              </a:r>
              <a:endParaRPr sz="2000" dirty="0"/>
            </a:p>
          </p:txBody>
        </p:sp>
        <p:sp>
          <p:nvSpPr>
            <p:cNvPr id="327" name="Shape 211">
              <a:extLst>
                <a:ext uri="{FF2B5EF4-FFF2-40B4-BE49-F238E27FC236}">
                  <a16:creationId xmlns:a16="http://schemas.microsoft.com/office/drawing/2014/main" id="{C90BA182-78E0-A64C-8D24-520E2B6E7AD1}"/>
                </a:ext>
              </a:extLst>
            </p:cNvPr>
            <p:cNvSpPr/>
            <p:nvPr/>
          </p:nvSpPr>
          <p:spPr>
            <a:xfrm>
              <a:off x="3476099" y="3299451"/>
              <a:ext cx="127500" cy="572700"/>
            </a:xfrm>
            <a:prstGeom prst="leftBrace">
              <a:avLst>
                <a:gd name="adj1" fmla="val 77235"/>
                <a:gd name="adj2" fmla="val 50000"/>
              </a:avLst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Shape 212">
              <a:extLst>
                <a:ext uri="{FF2B5EF4-FFF2-40B4-BE49-F238E27FC236}">
                  <a16:creationId xmlns:a16="http://schemas.microsoft.com/office/drawing/2014/main" id="{99DF4977-58B5-3641-86A8-E9C225A240BC}"/>
                </a:ext>
              </a:extLst>
            </p:cNvPr>
            <p:cNvSpPr/>
            <p:nvPr/>
          </p:nvSpPr>
          <p:spPr>
            <a:xfrm>
              <a:off x="2384551" y="2374268"/>
              <a:ext cx="495192" cy="25595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BDBDBD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Shape 213">
              <a:extLst>
                <a:ext uri="{FF2B5EF4-FFF2-40B4-BE49-F238E27FC236}">
                  <a16:creationId xmlns:a16="http://schemas.microsoft.com/office/drawing/2014/main" id="{C15E996E-F7DF-B64E-AE04-3AF1E3642D1E}"/>
                </a:ext>
              </a:extLst>
            </p:cNvPr>
            <p:cNvSpPr/>
            <p:nvPr/>
          </p:nvSpPr>
          <p:spPr>
            <a:xfrm>
              <a:off x="2384551" y="3042501"/>
              <a:ext cx="495192" cy="25595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BDBDBD"/>
            </a:solidFill>
            <a:ln w="952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Shape 214">
              <a:extLst>
                <a:ext uri="{FF2B5EF4-FFF2-40B4-BE49-F238E27FC236}">
                  <a16:creationId xmlns:a16="http://schemas.microsoft.com/office/drawing/2014/main" id="{4847F7E1-CE68-0E48-A024-ABA067CD5FDD}"/>
                </a:ext>
              </a:extLst>
            </p:cNvPr>
            <p:cNvSpPr/>
            <p:nvPr/>
          </p:nvSpPr>
          <p:spPr>
            <a:xfrm rot="16200000" flipH="1">
              <a:off x="4431747" y="2223753"/>
              <a:ext cx="189282" cy="1173300"/>
            </a:xfrm>
            <a:prstGeom prst="leftBrace">
              <a:avLst>
                <a:gd name="adj1" fmla="val 37931"/>
                <a:gd name="adj2" fmla="val 50000"/>
              </a:avLst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Shape 215">
              <a:extLst>
                <a:ext uri="{FF2B5EF4-FFF2-40B4-BE49-F238E27FC236}">
                  <a16:creationId xmlns:a16="http://schemas.microsoft.com/office/drawing/2014/main" id="{FDA3EE2E-E3A6-4C4D-A7DF-B3AF07529FF8}"/>
                </a:ext>
              </a:extLst>
            </p:cNvPr>
            <p:cNvSpPr/>
            <p:nvPr/>
          </p:nvSpPr>
          <p:spPr>
            <a:xfrm rot="16200000" flipH="1">
              <a:off x="6286620" y="1618559"/>
              <a:ext cx="189957" cy="2383018"/>
            </a:xfrm>
            <a:prstGeom prst="leftBrace">
              <a:avLst>
                <a:gd name="adj1" fmla="val 37931"/>
                <a:gd name="adj2" fmla="val 50000"/>
              </a:avLst>
            </a:prstGeom>
            <a:noFill/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Shape 216">
              <a:extLst>
                <a:ext uri="{FF2B5EF4-FFF2-40B4-BE49-F238E27FC236}">
                  <a16:creationId xmlns:a16="http://schemas.microsoft.com/office/drawing/2014/main" id="{73E86DCE-697C-784B-9EF4-9E3459FA41D5}"/>
                </a:ext>
              </a:extLst>
            </p:cNvPr>
            <p:cNvSpPr txBox="1"/>
            <p:nvPr/>
          </p:nvSpPr>
          <p:spPr>
            <a:xfrm>
              <a:off x="4091894" y="2384033"/>
              <a:ext cx="924224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/>
                <a:t>Speaker1</a:t>
              </a:r>
              <a:endParaRPr sz="1800" dirty="0"/>
            </a:p>
          </p:txBody>
        </p:sp>
        <p:sp>
          <p:nvSpPr>
            <p:cNvPr id="333" name="Shape 217">
              <a:extLst>
                <a:ext uri="{FF2B5EF4-FFF2-40B4-BE49-F238E27FC236}">
                  <a16:creationId xmlns:a16="http://schemas.microsoft.com/office/drawing/2014/main" id="{8AB29F46-48B2-2140-B910-D0847469FF5B}"/>
                </a:ext>
              </a:extLst>
            </p:cNvPr>
            <p:cNvSpPr txBox="1"/>
            <p:nvPr/>
          </p:nvSpPr>
          <p:spPr>
            <a:xfrm>
              <a:off x="5902077" y="2384033"/>
              <a:ext cx="971463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/>
                <a:t>Speaker2</a:t>
              </a:r>
              <a:endParaRPr sz="1800" dirty="0"/>
            </a:p>
          </p:txBody>
        </p:sp>
        <p:sp>
          <p:nvSpPr>
            <p:cNvPr id="334" name="Shape 218">
              <a:extLst>
                <a:ext uri="{FF2B5EF4-FFF2-40B4-BE49-F238E27FC236}">
                  <a16:creationId xmlns:a16="http://schemas.microsoft.com/office/drawing/2014/main" id="{1BC8266E-E9E5-A549-AA00-4A41AA12E6EF}"/>
                </a:ext>
              </a:extLst>
            </p:cNvPr>
            <p:cNvSpPr/>
            <p:nvPr/>
          </p:nvSpPr>
          <p:spPr>
            <a:xfrm>
              <a:off x="4825043" y="3537091"/>
              <a:ext cx="899779" cy="440100"/>
            </a:xfrm>
            <a:prstGeom prst="rect">
              <a:avLst/>
            </a:prstGeom>
            <a:noFill/>
            <a:ln w="19050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/>
            </a:p>
          </p:txBody>
        </p:sp>
        <p:sp>
          <p:nvSpPr>
            <p:cNvPr id="335" name="Shape 219">
              <a:extLst>
                <a:ext uri="{FF2B5EF4-FFF2-40B4-BE49-F238E27FC236}">
                  <a16:creationId xmlns:a16="http://schemas.microsoft.com/office/drawing/2014/main" id="{96161665-27C7-5649-AAEE-8641EE55A07F}"/>
                </a:ext>
              </a:extLst>
            </p:cNvPr>
            <p:cNvSpPr txBox="1"/>
            <p:nvPr/>
          </p:nvSpPr>
          <p:spPr>
            <a:xfrm>
              <a:off x="5312457" y="3158887"/>
              <a:ext cx="2377056" cy="4087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rgbClr val="FF9900"/>
                  </a:solidFill>
                </a:rPr>
                <a:t>Discouraged by language model in 1st pass</a:t>
              </a:r>
              <a:endParaRPr sz="1800" dirty="0">
                <a:solidFill>
                  <a:srgbClr val="FF9900"/>
                </a:solidFill>
              </a:endParaRPr>
            </a:p>
          </p:txBody>
        </p:sp>
      </p:grpSp>
      <p:sp>
        <p:nvSpPr>
          <p:cNvPr id="336" name="TextBox 335">
            <a:extLst>
              <a:ext uri="{FF2B5EF4-FFF2-40B4-BE49-F238E27FC236}">
                <a16:creationId xmlns:a16="http://schemas.microsoft.com/office/drawing/2014/main" id="{026B0101-FB63-A546-B1F3-BF62617E8E51}"/>
              </a:ext>
            </a:extLst>
          </p:cNvPr>
          <p:cNvSpPr txBox="1"/>
          <p:nvPr/>
        </p:nvSpPr>
        <p:spPr>
          <a:xfrm flipH="1">
            <a:off x="6889897" y="10078748"/>
            <a:ext cx="7417529" cy="82522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Fig. Example application: Improve ASR with </a:t>
            </a:r>
            <a:r>
              <a:rPr kumimoji="0" lang="en-US" sz="2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diarization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results.</a:t>
            </a: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92EE6E3C-0279-434B-B795-0EBD8483FF45}"/>
              </a:ext>
            </a:extLst>
          </p:cNvPr>
          <p:cNvSpPr/>
          <p:nvPr/>
        </p:nvSpPr>
        <p:spPr>
          <a:xfrm>
            <a:off x="318052" y="10967311"/>
            <a:ext cx="14193078" cy="9175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ans" sz="5400" b="1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Georgia" panose="02040502050405020303" pitchFamily="18" charset="0"/>
                <a:sym typeface="Helvetica Light"/>
              </a:rPr>
              <a:t>Baseline </a:t>
            </a:r>
            <a:r>
              <a:rPr kumimoji="0" lang="en-US" altLang="zh-Hans" sz="5400" b="1" i="0" u="none" strike="noStrike" cap="none" spc="0" normalizeH="0" baseline="0" dirty="0" err="1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Georgia" panose="02040502050405020303" pitchFamily="18" charset="0"/>
                <a:sym typeface="Helvetica Light"/>
              </a:rPr>
              <a:t>Diarization</a:t>
            </a:r>
            <a:r>
              <a:rPr kumimoji="0" lang="en-US" altLang="zh-Hans" sz="5400" b="1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Georgia" panose="02040502050405020303" pitchFamily="18" charset="0"/>
                <a:sym typeface="Helvetica Light"/>
              </a:rPr>
              <a:t> System</a:t>
            </a:r>
            <a:endParaRPr kumimoji="0" lang="en-US" sz="5400" b="1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Georgia" panose="02040502050405020303" pitchFamily="18" charset="0"/>
              <a:sym typeface="Helvetica Light"/>
            </a:endParaRPr>
          </a:p>
        </p:txBody>
      </p:sp>
      <p:sp>
        <p:nvSpPr>
          <p:cNvPr id="338" name="Rectangle 337">
            <a:extLst>
              <a:ext uri="{FF2B5EF4-FFF2-40B4-BE49-F238E27FC236}">
                <a16:creationId xmlns:a16="http://schemas.microsoft.com/office/drawing/2014/main" id="{2B41A774-88EC-5F4C-826F-301136C66B4C}"/>
              </a:ext>
            </a:extLst>
          </p:cNvPr>
          <p:cNvSpPr/>
          <p:nvPr/>
        </p:nvSpPr>
        <p:spPr>
          <a:xfrm>
            <a:off x="14843223" y="3434585"/>
            <a:ext cx="14193078" cy="9175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1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Georgia" panose="02040502050405020303" pitchFamily="18" charset="0"/>
                <a:sym typeface="Helvetica Light"/>
              </a:rPr>
              <a:t>Clustering is Not Good Enough</a:t>
            </a:r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3474281F-C358-BC40-93EC-D594F90D83CE}"/>
              </a:ext>
            </a:extLst>
          </p:cNvPr>
          <p:cNvSpPr/>
          <p:nvPr/>
        </p:nvSpPr>
        <p:spPr>
          <a:xfrm>
            <a:off x="14843223" y="8717552"/>
            <a:ext cx="14193078" cy="9175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r>
              <a:rPr lang="en-US" sz="5400" b="1" dirty="0">
                <a:solidFill>
                  <a:sysClr val="windowText" lastClr="000000"/>
                </a:solidFill>
                <a:latin typeface="Georgia" panose="02040502050405020303" pitchFamily="18" charset="0"/>
              </a:rPr>
              <a:t>UIS-RNN</a:t>
            </a:r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3D515049-7FC0-B94C-B372-29DB6D07A3E0}"/>
              </a:ext>
            </a:extLst>
          </p:cNvPr>
          <p:cNvSpPr/>
          <p:nvPr/>
        </p:nvSpPr>
        <p:spPr>
          <a:xfrm>
            <a:off x="29368394" y="3434585"/>
            <a:ext cx="14193078" cy="9175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400" b="1" i="0" u="none" strike="noStrike" cap="none" spc="0" normalizeH="0" baseline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Georgia" panose="02040502050405020303" pitchFamily="18" charset="0"/>
                <a:sym typeface="Helvetica Light"/>
              </a:rPr>
              <a:t>Experiment </a:t>
            </a:r>
            <a:r>
              <a:rPr kumimoji="0" lang="en-US" sz="5400" b="1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Georgia" panose="02040502050405020303" pitchFamily="18" charset="0"/>
                <a:sym typeface="Helvetica Light"/>
              </a:rPr>
              <a:t>Results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4AC62F1-D5E5-4C42-AF41-AAE1593E9DC7}"/>
              </a:ext>
            </a:extLst>
          </p:cNvPr>
          <p:cNvGrpSpPr/>
          <p:nvPr/>
        </p:nvGrpSpPr>
        <p:grpSpPr>
          <a:xfrm>
            <a:off x="385478" y="12451392"/>
            <a:ext cx="7200509" cy="3267296"/>
            <a:chOff x="369832" y="11908574"/>
            <a:chExt cx="6516476" cy="2956910"/>
          </a:xfrm>
        </p:grpSpPr>
        <p:pic>
          <p:nvPicPr>
            <p:cNvPr id="46" name="Shape 137" descr="Screen Shot 2014-04-23 at 6.25.35 PM.png">
              <a:extLst>
                <a:ext uri="{FF2B5EF4-FFF2-40B4-BE49-F238E27FC236}">
                  <a16:creationId xmlns:a16="http://schemas.microsoft.com/office/drawing/2014/main" id="{22738C9C-A537-D245-8BF9-BD4B8EE77B91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t="34533" b="35021"/>
            <a:stretch/>
          </p:blipFill>
          <p:spPr>
            <a:xfrm rot="5400000">
              <a:off x="6040616" y="13380168"/>
              <a:ext cx="1505646" cy="18573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Shape 139">
              <a:extLst>
                <a:ext uri="{FF2B5EF4-FFF2-40B4-BE49-F238E27FC236}">
                  <a16:creationId xmlns:a16="http://schemas.microsoft.com/office/drawing/2014/main" id="{D7AAA56D-22B1-7542-A1E3-629A7F42690D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b="13584"/>
            <a:stretch/>
          </p:blipFill>
          <p:spPr>
            <a:xfrm>
              <a:off x="369832" y="12581380"/>
              <a:ext cx="2262299" cy="1863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B977DF0-EA88-9F4E-9857-6D28ECFF2A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87" t="738" r="4746"/>
            <a:stretch/>
          </p:blipFill>
          <p:spPr>
            <a:xfrm>
              <a:off x="3230692" y="11908574"/>
              <a:ext cx="2819585" cy="2956910"/>
            </a:xfrm>
            <a:prstGeom prst="rect">
              <a:avLst/>
            </a:prstGeom>
          </p:spPr>
        </p:pic>
        <p:sp>
          <p:nvSpPr>
            <p:cNvPr id="5" name="Right Arrow 4">
              <a:extLst>
                <a:ext uri="{FF2B5EF4-FFF2-40B4-BE49-F238E27FC236}">
                  <a16:creationId xmlns:a16="http://schemas.microsoft.com/office/drawing/2014/main" id="{8BFBE0B7-0EA1-4642-B0B8-FB30865041BB}"/>
                </a:ext>
              </a:extLst>
            </p:cNvPr>
            <p:cNvSpPr/>
            <p:nvPr/>
          </p:nvSpPr>
          <p:spPr>
            <a:xfrm>
              <a:off x="2623436" y="13136768"/>
              <a:ext cx="564726" cy="752824"/>
            </a:xfrm>
            <a:prstGeom prst="rightArrow">
              <a:avLst/>
            </a:prstGeom>
            <a:solidFill>
              <a:schemeClr val="accent5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2862" tIns="42862" rIns="42862" bIns="42862" numCol="1" spcCol="38100" rtlCol="0" anchor="ctr">
              <a:spAutoFit/>
            </a:bodyPr>
            <a:lstStyle/>
            <a:p>
              <a:pPr marL="0" marR="0" indent="0" algn="ctr" defTabSz="1478756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51" name="Right Arrow 50">
              <a:extLst>
                <a:ext uri="{FF2B5EF4-FFF2-40B4-BE49-F238E27FC236}">
                  <a16:creationId xmlns:a16="http://schemas.microsoft.com/office/drawing/2014/main" id="{8E8BF9A5-29AF-AC44-89A1-300AB2947E0E}"/>
                </a:ext>
              </a:extLst>
            </p:cNvPr>
            <p:cNvSpPr/>
            <p:nvPr/>
          </p:nvSpPr>
          <p:spPr>
            <a:xfrm>
              <a:off x="6092966" y="13136768"/>
              <a:ext cx="564726" cy="752824"/>
            </a:xfrm>
            <a:prstGeom prst="rightArrow">
              <a:avLst/>
            </a:prstGeom>
            <a:solidFill>
              <a:schemeClr val="accent5"/>
            </a:solidFill>
            <a:ln w="3175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2862" tIns="42862" rIns="42862" bIns="42862" numCol="1" spcCol="38100" rtlCol="0" anchor="ctr">
              <a:spAutoFit/>
            </a:bodyPr>
            <a:lstStyle/>
            <a:p>
              <a:pPr marL="0" marR="0" indent="0" algn="ctr" defTabSz="1478756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AFDFA286-731E-F740-82F4-4C513CC27EC7}"/>
              </a:ext>
            </a:extLst>
          </p:cNvPr>
          <p:cNvSpPr txBox="1"/>
          <p:nvPr/>
        </p:nvSpPr>
        <p:spPr>
          <a:xfrm flipH="1">
            <a:off x="360812" y="16357716"/>
            <a:ext cx="6650145" cy="82522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Fig. </a:t>
            </a:r>
            <a:r>
              <a:rPr lang="en-US" sz="2400" dirty="0"/>
              <a:t>M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ulti-layer LSTM network as speaker encoder. 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149E0527-D00F-0A44-9A1F-F15EB3BAE294}"/>
              </a:ext>
            </a:extLst>
          </p:cNvPr>
          <p:cNvSpPr txBox="1"/>
          <p:nvPr/>
        </p:nvSpPr>
        <p:spPr>
          <a:xfrm flipH="1">
            <a:off x="7059072" y="16357716"/>
            <a:ext cx="7391241" cy="82522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Fig. Baseline </a:t>
            </a:r>
            <a:r>
              <a:rPr kumimoji="0" lang="en-US" sz="2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diarization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system using d-vectors and unsupervised clustering.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13104D5-25BA-B548-BB0D-0DB0A00598DB}"/>
                  </a:ext>
                </a:extLst>
              </p:cNvPr>
              <p:cNvSpPr txBox="1"/>
              <p:nvPr/>
            </p:nvSpPr>
            <p:spPr>
              <a:xfrm>
                <a:off x="528922" y="17202084"/>
                <a:ext cx="13923301" cy="5349540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2862" tIns="42862" rIns="42862" bIns="42862" numCol="1" spcCol="38100" rtlCol="0" anchor="t">
                <a:spAutoFit/>
              </a:bodyPr>
              <a:lstStyle/>
              <a:p>
                <a:pPr marL="571500" indent="-571500" algn="l">
                  <a:lnSpc>
                    <a:spcPct val="114000"/>
                  </a:lnSpc>
                  <a:buFont typeface="Arial" panose="020B0604020202020204" pitchFamily="34" charset="0"/>
                  <a:buChar char="•"/>
                </a:pPr>
                <a:r>
                  <a:rPr lang="en-US" sz="3000" dirty="0">
                    <a:solidFill>
                      <a:srgbClr val="0432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Speaker encoder 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is trained with </a:t>
                </a:r>
                <a:r>
                  <a:rPr lang="en-US" sz="3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“Generalized End-to-End Loss for Speaker Verification”, ICASSP 2018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. Proven to be better than </a:t>
                </a:r>
                <a:r>
                  <a:rPr lang="en-US" sz="3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softmax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 or triplet loss.</a:t>
                </a:r>
                <a:endParaRPr kumimoji="0" lang="en-US" sz="3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Light"/>
                </a:endParaRPr>
              </a:p>
              <a:p>
                <a:pPr marL="571500" indent="-571500" algn="l">
                  <a:lnSpc>
                    <a:spcPct val="114000"/>
                  </a:lnSpc>
                  <a:buFont typeface="Arial" panose="020B0604020202020204" pitchFamily="34" charset="0"/>
                  <a:buChar char="•"/>
                </a:pPr>
                <a:r>
                  <a:rPr kumimoji="0" lang="en-US" sz="30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Light"/>
                  </a:rPr>
                  <a:t>Speaker embeddings (d-vectors) are extracted on </a:t>
                </a:r>
                <a:r>
                  <a:rPr lang="en-US" sz="3000" dirty="0">
                    <a:solidFill>
                      <a:srgbClr val="0432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sliding windows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 of length </a:t>
                </a:r>
                <a14:m>
                  <m:oMath xmlns:m="http://schemas.openxmlformats.org/officeDocument/2006/math">
                    <m:r>
                      <a:rPr lang="en-US" sz="3000" i="1" dirty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240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ms with </a:t>
                </a:r>
                <a14:m>
                  <m:oMath xmlns:m="http://schemas.openxmlformats.org/officeDocument/2006/math">
                    <m:r>
                      <a:rPr lang="en-US" sz="3000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50%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 overlap, using log-</a:t>
                </a:r>
                <a:r>
                  <a:rPr lang="en-US" sz="3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mel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-</a:t>
                </a:r>
                <a:r>
                  <a:rPr lang="en-US" sz="3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filterbank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 energies as features.</a:t>
                </a:r>
              </a:p>
              <a:p>
                <a:pPr marL="571500" indent="-571500" algn="l">
                  <a:lnSpc>
                    <a:spcPct val="114000"/>
                  </a:lnSpc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Window-wise d-vectors are aggregated on non-overlapping segments. Segments are determined by VAD and a maximal length limit of </a:t>
                </a:r>
                <a14:m>
                  <m:oMath xmlns:m="http://schemas.openxmlformats.org/officeDocument/2006/math">
                    <m:r>
                      <a:rPr lang="en-US" altLang="zh-Hans" sz="3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400</m:t>
                    </m:r>
                  </m:oMath>
                </a14:m>
                <a:r>
                  <a:rPr lang="en-US" sz="3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ms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  <a:p>
                <a:pPr marL="571500" indent="-571500" algn="l">
                  <a:lnSpc>
                    <a:spcPct val="114000"/>
                  </a:lnSpc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A modified version of </a:t>
                </a:r>
                <a:r>
                  <a:rPr lang="en-US" sz="3000" dirty="0">
                    <a:solidFill>
                      <a:srgbClr val="0432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spectral clustering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 on segment-wise embeddings, using </a:t>
                </a:r>
                <a:r>
                  <a:rPr lang="en-US" sz="3000" dirty="0">
                    <a:solidFill>
                      <a:srgbClr val="0432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eigen-gap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 for number of speakers, produces state-of-the-art performance.</a:t>
                </a:r>
              </a:p>
              <a:p>
                <a:pPr marL="571500" indent="-571500" algn="l">
                  <a:lnSpc>
                    <a:spcPct val="114000"/>
                  </a:lnSpc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This baseline system is described in </a:t>
                </a:r>
                <a:r>
                  <a:rPr lang="en-US" sz="3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“Speaker </a:t>
                </a:r>
                <a:r>
                  <a:rPr lang="en-US" sz="30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Diarization</a:t>
                </a:r>
                <a:r>
                  <a:rPr lang="en-US" sz="3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with LSTM”, ICASSP 2018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. A lecture is available on</a:t>
                </a:r>
              </a:p>
            </p:txBody>
          </p:sp>
        </mc:Choice>
        <mc:Fallback xmlns=""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113104D5-25BA-B548-BB0D-0DB0A00598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8922" y="17202084"/>
                <a:ext cx="13923301" cy="5349540"/>
              </a:xfrm>
              <a:prstGeom prst="rect">
                <a:avLst/>
              </a:prstGeom>
              <a:blipFill>
                <a:blip r:embed="rId7"/>
                <a:stretch>
                  <a:fillRect l="-1276" t="-709" r="-182" b="-1655"/>
                </a:stretch>
              </a:blipFill>
              <a:ln w="3175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00A33B78-59FA-5349-8874-5D1CD54633AB}"/>
              </a:ext>
            </a:extLst>
          </p:cNvPr>
          <p:cNvSpPr>
            <a:spLocks/>
          </p:cNvSpPr>
          <p:nvPr/>
        </p:nvSpPr>
        <p:spPr>
          <a:xfrm>
            <a:off x="15008148" y="12164370"/>
            <a:ext cx="13875186" cy="683800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noAutofit/>
          </a:bodyPr>
          <a:lstStyle/>
          <a:p>
            <a:pPr algn="l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8003A21B-7790-CD46-B85C-DC2C3BE1B07A}"/>
              </a:ext>
            </a:extLst>
          </p:cNvPr>
          <p:cNvSpPr/>
          <p:nvPr/>
        </p:nvSpPr>
        <p:spPr>
          <a:xfrm>
            <a:off x="15164325" y="12255929"/>
            <a:ext cx="6707779" cy="34625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noAutofit/>
          </a:bodyPr>
          <a:lstStyle/>
          <a:p>
            <a:pPr marL="0" marR="0" indent="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ans" sz="3600" b="1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Speaker change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EC83876-7EC6-4340-BD04-972028B4DC20}"/>
              </a:ext>
            </a:extLst>
          </p:cNvPr>
          <p:cNvSpPr/>
          <p:nvPr/>
        </p:nvSpPr>
        <p:spPr>
          <a:xfrm>
            <a:off x="29368394" y="16698141"/>
            <a:ext cx="14193078" cy="9175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ans" sz="5400" b="1" i="0" u="none" strike="noStrike" cap="none" spc="0" normalizeH="0" baseline="0" dirty="0">
                <a:ln>
                  <a:noFill/>
                </a:ln>
                <a:solidFill>
                  <a:sysClr val="windowText" lastClr="000000"/>
                </a:solidFill>
                <a:effectLst/>
                <a:uFillTx/>
                <a:latin typeface="Georgia" panose="02040502050405020303" pitchFamily="18" charset="0"/>
                <a:sym typeface="Helvetica Light"/>
              </a:rPr>
              <a:t>More Information</a:t>
            </a:r>
            <a:endParaRPr kumimoji="0" lang="en-US" sz="5400" b="1" i="0" u="none" strike="noStrike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FillTx/>
              <a:latin typeface="Georgia" panose="02040502050405020303" pitchFamily="18" charset="0"/>
              <a:sym typeface="Helvetica Light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BEA73DE5-F916-FF4C-9A79-E22ED4497494}"/>
              </a:ext>
            </a:extLst>
          </p:cNvPr>
          <p:cNvSpPr/>
          <p:nvPr/>
        </p:nvSpPr>
        <p:spPr>
          <a:xfrm>
            <a:off x="22013990" y="12241471"/>
            <a:ext cx="6707779" cy="347703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noAutofit/>
          </a:bodyPr>
          <a:lstStyle/>
          <a:p>
            <a:pPr marL="0" marR="0" indent="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ans" sz="3600" b="1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Speaker assignment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C4AB61B8-E8A6-6044-A7F5-E49DDDEA23F0}"/>
              </a:ext>
            </a:extLst>
          </p:cNvPr>
          <p:cNvSpPr/>
          <p:nvPr/>
        </p:nvSpPr>
        <p:spPr>
          <a:xfrm>
            <a:off x="15143037" y="15841045"/>
            <a:ext cx="13578732" cy="30175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noAutofit/>
          </a:bodyPr>
          <a:lstStyle/>
          <a:p>
            <a:pPr marL="0" marR="0" indent="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Hans" sz="3600" b="1" i="0" u="none" strike="noStrike" cap="none" spc="0" normalizeH="0" baseline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Sequence generation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F53DB7E-A4E1-EF4D-B8A4-B859DEA5A9BF}"/>
                  </a:ext>
                </a:extLst>
              </p:cNvPr>
              <p:cNvSpPr txBox="1"/>
              <p:nvPr/>
            </p:nvSpPr>
            <p:spPr>
              <a:xfrm>
                <a:off x="15286410" y="12895948"/>
                <a:ext cx="6564406" cy="2607561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2862" tIns="42862" rIns="42862" bIns="42862" numCol="1" spcCol="38100" rtlCol="0" anchor="t">
                <a:noAutofit/>
              </a:bodyPr>
              <a:lstStyle/>
              <a:p>
                <a:pPr marL="457200" indent="-457200" algn="l">
                  <a:buFont typeface="Arial" panose="020B0604020202020204" pitchFamily="34" charset="0"/>
                  <a:buChar char="•"/>
                </a:pP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I.I.D. </a:t>
                </a:r>
                <a:r>
                  <a:rPr lang="en-US" sz="3000" dirty="0">
                    <a:solidFill>
                      <a:srgbClr val="0432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coin flipping </a:t>
                </a:r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distribution: </a:t>
                </a:r>
                <a14:m>
                  <m:oMath xmlns:m="http://schemas.openxmlformats.org/officeDocument/2006/math">
                    <m:r>
                      <a:rPr kumimoji="0" lang="en-US" altLang="zh-Hans" sz="3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cs typeface="Arial" panose="020B0604020202020204" pitchFamily="34" charset="0"/>
                        <a:sym typeface="Helvetica Light"/>
                      </a:rPr>
                      <m:t>𝑝</m:t>
                    </m:r>
                    <m:d>
                      <m:dPr>
                        <m:ctrlPr>
                          <a:rPr kumimoji="0" lang="en-US" altLang="zh-Han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Helvetica Light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en-US" altLang="zh-Hans" sz="3000" b="0" i="1" u="none" strike="noStrike" cap="none" spc="0" normalizeH="0" baseline="0" dirty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cs typeface="Arial" panose="020B0604020202020204" pitchFamily="34" charset="0"/>
                                <a:sym typeface="Helvetica Light"/>
                              </a:rPr>
                            </m:ctrlPr>
                          </m:sSubPr>
                          <m:e>
                            <m:r>
                              <a:rPr kumimoji="0" lang="en-US" altLang="zh-Hans" sz="3000" b="0" i="1" u="none" strike="noStrike" cap="none" spc="0" normalizeH="0" baseline="0" dirty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cs typeface="Arial" panose="020B0604020202020204" pitchFamily="34" charset="0"/>
                                <a:sym typeface="Helvetica Light"/>
                              </a:rPr>
                              <m:t>𝑧</m:t>
                            </m:r>
                          </m:e>
                          <m:sub>
                            <m:r>
                              <a:rPr kumimoji="0" lang="en-US" altLang="zh-Hans" sz="3000" b="0" i="1" u="none" strike="noStrike" cap="none" spc="0" normalizeH="0" baseline="0" dirty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cs typeface="Arial" panose="020B0604020202020204" pitchFamily="34" charset="0"/>
                                <a:sym typeface="Helvetica Light"/>
                              </a:rPr>
                              <m:t>𝑡</m:t>
                            </m:r>
                          </m:sub>
                        </m:sSub>
                        <m:r>
                          <a:rPr kumimoji="0" lang="en-US" altLang="zh-Han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Helvetica Light"/>
                          </a:rPr>
                          <m:t>=0</m:t>
                        </m:r>
                      </m:e>
                      <m:e>
                        <m:sSub>
                          <m:sSubPr>
                            <m:ctrlPr>
                              <a:rPr kumimoji="0" lang="en-US" altLang="zh-Hans" sz="3000" b="0" i="1" u="none" strike="noStrike" cap="none" spc="0" normalizeH="0" baseline="0" dirty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cs typeface="Arial" panose="020B0604020202020204" pitchFamily="34" charset="0"/>
                                <a:sym typeface="Helvetica Light"/>
                              </a:rPr>
                            </m:ctrlPr>
                          </m:sSubPr>
                          <m:e>
                            <m:r>
                              <a:rPr kumimoji="0" lang="en-US" altLang="zh-Hans" sz="3000" b="0" i="1" u="none" strike="noStrike" cap="none" spc="0" normalizeH="0" baseline="0" dirty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FillTx/>
                                <a:latin typeface="Cambria Math" panose="02040503050406030204" pitchFamily="18" charset="0"/>
                                <a:cs typeface="Arial" panose="020B0604020202020204" pitchFamily="34" charset="0"/>
                                <a:sym typeface="Helvetica Light"/>
                              </a:rPr>
                              <m:t>𝑧</m:t>
                            </m:r>
                          </m:e>
                          <m:sub>
                            <m:d>
                              <m:dPr>
                                <m:begChr m:val="["/>
                                <m:endChr m:val="]"/>
                                <m:ctrlPr>
                                  <a:rPr kumimoji="0" lang="en-US" altLang="zh-Hans" sz="3000" b="0" i="1" u="none" strike="noStrike" cap="none" spc="0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  <a:sym typeface="Helvetica Light"/>
                                  </a:rPr>
                                </m:ctrlPr>
                              </m:dPr>
                              <m:e>
                                <m:r>
                                  <a:rPr kumimoji="0" lang="en-US" altLang="zh-Hans" sz="3000" b="0" i="1" u="none" strike="noStrike" cap="none" spc="0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  <a:sym typeface="Helvetica Light"/>
                                  </a:rPr>
                                  <m:t>𝑡</m:t>
                                </m:r>
                                <m:r>
                                  <a:rPr kumimoji="0" lang="en-US" altLang="zh-Hans" sz="3000" b="0" i="1" u="none" strike="noStrike" cap="none" spc="0" normalizeH="0" baseline="0" dirty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FillTx/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  <a:sym typeface="Helvetica Light"/>
                                  </a:rPr>
                                  <m:t>−1</m:t>
                                </m:r>
                              </m:e>
                            </m:d>
                          </m:sub>
                        </m:sSub>
                        <m:r>
                          <a:rPr kumimoji="0" lang="en-US" altLang="zh-Han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Helvetica Light"/>
                          </a:rPr>
                          <m:t>,</m:t>
                        </m:r>
                        <m:r>
                          <a:rPr kumimoji="0" lang="en-US" altLang="zh-Hans" sz="3000" b="1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Helvetica Light"/>
                          </a:rPr>
                          <m:t>𝝀</m:t>
                        </m:r>
                        <m:r>
                          <a:rPr kumimoji="0" lang="en-US" altLang="zh-Hans" sz="3000" b="1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Helvetica Light"/>
                          </a:rPr>
                          <m:t> </m:t>
                        </m:r>
                      </m:e>
                    </m:d>
                    <m:r>
                      <a:rPr kumimoji="0" lang="en-US" altLang="zh-Hans" sz="3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cs typeface="Arial" panose="020B0604020202020204" pitchFamily="34" charset="0"/>
                        <a:sym typeface="Helvetica Light"/>
                      </a:rPr>
                      <m:t>=</m:t>
                    </m:r>
                    <m:sSub>
                      <m:sSubPr>
                        <m:ctrlPr>
                          <a:rPr kumimoji="0" lang="en-US" altLang="zh-Han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Helvetica Light"/>
                          </a:rPr>
                        </m:ctrlPr>
                      </m:sSubPr>
                      <m:e>
                        <m:r>
                          <a:rPr kumimoji="0" lang="en-US" altLang="zh-Han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Helvetica Light"/>
                          </a:rPr>
                          <m:t>𝑝</m:t>
                        </m:r>
                      </m:e>
                      <m:sub>
                        <m:r>
                          <a:rPr kumimoji="0" lang="en-US" altLang="zh-Han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Helvetica Light"/>
                          </a:rPr>
                          <m:t>0</m:t>
                        </m:r>
                      </m:sub>
                    </m:sSub>
                  </m:oMath>
                </a14:m>
                <a:endParaRPr lang="en-US" sz="3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F53DB7E-A4E1-EF4D-B8A4-B859DEA5A9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86410" y="12895948"/>
                <a:ext cx="6564406" cy="2607561"/>
              </a:xfrm>
              <a:prstGeom prst="rect">
                <a:avLst/>
              </a:prstGeom>
              <a:blipFill>
                <a:blip r:embed="rId8"/>
                <a:stretch>
                  <a:fillRect l="-2703" t="-2415"/>
                </a:stretch>
              </a:blipFill>
              <a:ln w="3175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3" name="TextBox 142">
            <a:extLst>
              <a:ext uri="{FF2B5EF4-FFF2-40B4-BE49-F238E27FC236}">
                <a16:creationId xmlns:a16="http://schemas.microsoft.com/office/drawing/2014/main" id="{C933E2B1-9DA6-C045-99F3-97441F74978B}"/>
              </a:ext>
            </a:extLst>
          </p:cNvPr>
          <p:cNvSpPr txBox="1"/>
          <p:nvPr/>
        </p:nvSpPr>
        <p:spPr>
          <a:xfrm>
            <a:off x="22152587" y="12813894"/>
            <a:ext cx="6520003" cy="268961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noAutofit/>
          </a:bodyPr>
          <a:lstStyle/>
          <a:p>
            <a:pPr marL="457200" marR="0" indent="-45720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Hans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Speaker labels are assigned using </a:t>
            </a:r>
            <a:r>
              <a:rPr kumimoji="0" lang="en-US" altLang="zh-Hans" sz="3000" b="0" i="0" u="none" strike="noStrike" cap="none" spc="0" normalizeH="0" baseline="0" dirty="0">
                <a:ln>
                  <a:noFill/>
                </a:ln>
                <a:solidFill>
                  <a:srgbClr val="0432FF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Chinese restaurant process </a:t>
            </a:r>
            <a:r>
              <a:rPr kumimoji="0" lang="en-US" altLang="zh-Hans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(CRP)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A8610E6-60A1-8040-8E09-FFBDC3E67F7C}"/>
              </a:ext>
            </a:extLst>
          </p:cNvPr>
          <p:cNvSpPr txBox="1"/>
          <p:nvPr/>
        </p:nvSpPr>
        <p:spPr>
          <a:xfrm>
            <a:off x="15241571" y="16467835"/>
            <a:ext cx="13388490" cy="2360764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noAutofit/>
          </a:bodyPr>
          <a:lstStyle/>
          <a:p>
            <a:pPr marL="342900" marR="0" indent="-34290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Hans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Each speaker is modeled by an RNN instance, all sharing </a:t>
            </a:r>
            <a:r>
              <a:rPr kumimoji="0" lang="en-US" altLang="zh-Hans" sz="3000" strike="noStrike" cap="none" spc="0" normalizeH="0" baseline="0" dirty="0">
                <a:ln>
                  <a:noFill/>
                </a:ln>
                <a:solidFill>
                  <a:srgbClr val="0432FF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same parameters</a:t>
            </a:r>
            <a:r>
              <a:rPr kumimoji="0" lang="en-US" altLang="zh-Hans" sz="3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.</a:t>
            </a:r>
          </a:p>
          <a:p>
            <a:pPr marL="342900" marR="0" indent="-34290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Each instance has its </a:t>
            </a:r>
            <a:r>
              <a:rPr lang="en-US" sz="3000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own states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. States of different speakers interleave in the time domain.</a:t>
            </a:r>
          </a:p>
          <a:p>
            <a:pPr marL="342900" marR="0" indent="-34290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Each embedding follows a Gaussian, where the mean is this speaker’s average RNN output so far.</a:t>
            </a:r>
          </a:p>
          <a:p>
            <a:pPr marR="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318D86B4-3370-3843-B366-D79AA6D1F51F}"/>
              </a:ext>
            </a:extLst>
          </p:cNvPr>
          <p:cNvSpPr txBox="1"/>
          <p:nvPr/>
        </p:nvSpPr>
        <p:spPr>
          <a:xfrm flipH="1">
            <a:off x="21080792" y="19258926"/>
            <a:ext cx="2997194" cy="3041216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spAutoFit/>
          </a:bodyPr>
          <a:lstStyle/>
          <a:p>
            <a:pPr marL="0" marR="0" indent="0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Fig (Left). Four possible generative paths in an example sequence.</a:t>
            </a:r>
            <a:endParaRPr kumimoji="0" lang="en-US" altLang="zh-Han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  <a:p>
            <a:pPr marL="0" marR="0" indent="0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400" dirty="0"/>
          </a:p>
          <a:p>
            <a:pPr marL="0" marR="0" indent="0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Fig (Right). Online greedy MAP decoding algorithm.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ED860E5D-85E7-DD4C-B080-BB5E49C62711}"/>
              </a:ext>
            </a:extLst>
          </p:cNvPr>
          <p:cNvSpPr txBox="1"/>
          <p:nvPr/>
        </p:nvSpPr>
        <p:spPr>
          <a:xfrm>
            <a:off x="14959412" y="9790645"/>
            <a:ext cx="13923301" cy="61285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spAutoFit/>
          </a:bodyPr>
          <a:lstStyle/>
          <a:p>
            <a:pPr marL="571500" indent="-571500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We model the </a:t>
            </a:r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generative process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of the speaker embedding sequence: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6" name="Table 195">
                <a:extLst>
                  <a:ext uri="{FF2B5EF4-FFF2-40B4-BE49-F238E27FC236}">
                    <a16:creationId xmlns:a16="http://schemas.microsoft.com/office/drawing/2014/main" id="{3E8EC516-BF82-154D-A630-2AED0EB272C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804393"/>
                  </p:ext>
                </p:extLst>
              </p:nvPr>
            </p:nvGraphicFramePr>
            <p:xfrm>
              <a:off x="29552708" y="12124517"/>
              <a:ext cx="6396506" cy="4358640"/>
            </p:xfrm>
            <a:graphic>
              <a:graphicData uri="http://schemas.openxmlformats.org/drawingml/2006/table">
                <a:tbl>
                  <a:tblPr firstRow="1" bandRow="1">
                    <a:tableStyleId>{284E427A-3D55-4303-BF80-6455036E1DE7}</a:tableStyleId>
                  </a:tblPr>
                  <a:tblGrid>
                    <a:gridCol w="1691134">
                      <a:extLst>
                        <a:ext uri="{9D8B030D-6E8A-4147-A177-3AD203B41FA5}">
                          <a16:colId xmlns:a16="http://schemas.microsoft.com/office/drawing/2014/main" val="2030945141"/>
                        </a:ext>
                      </a:extLst>
                    </a:gridCol>
                    <a:gridCol w="3037223">
                      <a:extLst>
                        <a:ext uri="{9D8B030D-6E8A-4147-A177-3AD203B41FA5}">
                          <a16:colId xmlns:a16="http://schemas.microsoft.com/office/drawing/2014/main" val="841789848"/>
                        </a:ext>
                      </a:extLst>
                    </a:gridCol>
                    <a:gridCol w="1668149">
                      <a:extLst>
                        <a:ext uri="{9D8B030D-6E8A-4147-A177-3AD203B41FA5}">
                          <a16:colId xmlns:a16="http://schemas.microsoft.com/office/drawing/2014/main" val="418911473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r>
                            <a:rPr lang="en-US" sz="2000" b="1" dirty="0">
                              <a:latin typeface="+mn-lt"/>
                              <a:cs typeface="Arial" panose="020B0604020202020204" pitchFamily="34" charset="0"/>
                            </a:rPr>
                            <a:t>Method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b="1" dirty="0">
                              <a:latin typeface="+mn-lt"/>
                              <a:cs typeface="Arial" panose="020B0604020202020204" pitchFamily="34" charset="0"/>
                            </a:rPr>
                            <a:t>Training data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b="1" dirty="0">
                              <a:latin typeface="+mn-lt"/>
                            </a:rPr>
                            <a:t>DER (%)</a:t>
                          </a:r>
                          <a:endParaRPr lang="en-US" sz="2000" b="1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57348850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k-means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⎯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</m:t>
                                </m:r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2.3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4332137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spectral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⎯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8.8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69772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UIS-RNN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5-fold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𝟖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𝟓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27268459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UIS-RNN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Disk-6 + ICSI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𝟖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𝟐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52432540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UIS-RNN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5-fold + Disk-6 + ICSI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𝟕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.</m:t>
                                </m:r>
                                <m:r>
                                  <a:rPr lang="en-US" sz="20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𝟔</m:t>
                                </m:r>
                              </m:oMath>
                            </m:oMathPara>
                          </a14:m>
                          <a:endParaRPr lang="en-US" sz="2000" b="1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16967479"/>
                      </a:ext>
                    </a:extLst>
                  </a:tr>
                  <a:tr h="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Castaldo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13.7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55540806"/>
                      </a:ext>
                    </a:extLst>
                  </a:tr>
                  <a:tr h="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Shum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</a:t>
                          </a:r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14.5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251193148"/>
                      </a:ext>
                    </a:extLst>
                  </a:tr>
                  <a:tr h="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 err="1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Senoussaoui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</a:t>
                          </a:r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12.1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70521484"/>
                      </a:ext>
                    </a:extLst>
                  </a:tr>
                  <a:tr h="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Sell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 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(+VB)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13.7 (11.5)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651345691"/>
                      </a:ext>
                    </a:extLst>
                  </a:tr>
                  <a:tr h="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Garcia-Romero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 (+VB)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12.8 (9.9)</m:t>
                                </m:r>
                              </m:oMath>
                            </m:oMathPara>
                          </a14:m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36728044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6" name="Table 195">
                <a:extLst>
                  <a:ext uri="{FF2B5EF4-FFF2-40B4-BE49-F238E27FC236}">
                    <a16:creationId xmlns:a16="http://schemas.microsoft.com/office/drawing/2014/main" id="{3E8EC516-BF82-154D-A630-2AED0EB272C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7804393"/>
                  </p:ext>
                </p:extLst>
              </p:nvPr>
            </p:nvGraphicFramePr>
            <p:xfrm>
              <a:off x="29552708" y="12124517"/>
              <a:ext cx="6396506" cy="4358640"/>
            </p:xfrm>
            <a:graphic>
              <a:graphicData uri="http://schemas.openxmlformats.org/drawingml/2006/table">
                <a:tbl>
                  <a:tblPr firstRow="1" bandRow="1">
                    <a:tableStyleId>{284E427A-3D55-4303-BF80-6455036E1DE7}</a:tableStyleId>
                  </a:tblPr>
                  <a:tblGrid>
                    <a:gridCol w="1691134">
                      <a:extLst>
                        <a:ext uri="{9D8B030D-6E8A-4147-A177-3AD203B41FA5}">
                          <a16:colId xmlns:a16="http://schemas.microsoft.com/office/drawing/2014/main" val="2030945141"/>
                        </a:ext>
                      </a:extLst>
                    </a:gridCol>
                    <a:gridCol w="3037223">
                      <a:extLst>
                        <a:ext uri="{9D8B030D-6E8A-4147-A177-3AD203B41FA5}">
                          <a16:colId xmlns:a16="http://schemas.microsoft.com/office/drawing/2014/main" val="841789848"/>
                        </a:ext>
                      </a:extLst>
                    </a:gridCol>
                    <a:gridCol w="1668149">
                      <a:extLst>
                        <a:ext uri="{9D8B030D-6E8A-4147-A177-3AD203B41FA5}">
                          <a16:colId xmlns:a16="http://schemas.microsoft.com/office/drawing/2014/main" val="418911473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r>
                            <a:rPr lang="en-US" sz="2000" b="1" dirty="0">
                              <a:latin typeface="+mn-lt"/>
                              <a:cs typeface="Arial" panose="020B0604020202020204" pitchFamily="34" charset="0"/>
                            </a:rPr>
                            <a:t>Method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b="1" dirty="0">
                              <a:latin typeface="+mn-lt"/>
                              <a:cs typeface="Arial" panose="020B0604020202020204" pitchFamily="34" charset="0"/>
                            </a:rPr>
                            <a:t>Training data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b="1" dirty="0">
                              <a:latin typeface="+mn-lt"/>
                            </a:rPr>
                            <a:t>DER (%)</a:t>
                          </a:r>
                          <a:endParaRPr lang="en-US" sz="2000" b="1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573488509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k-means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⎯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106250" r="-1515" b="-90312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43321374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spectral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⎯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212903" r="-1515" b="-8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69772004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UIS-RNN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5-fold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312903" r="-1515" b="-7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27268459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UIS-RNN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Disk-6 + ICSI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412903" r="-1515" b="-63225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24325405"/>
                      </a:ext>
                    </a:extLst>
                  </a:tr>
                  <a:tr h="396240">
                    <a:tc>
                      <a:txBody>
                        <a:bodyPr/>
                        <a:lstStyle/>
                        <a:p>
                          <a:pPr marL="0" marR="0" lvl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UIS-RNN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5-fold + Disk-6 + ICSI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496875" r="-1515" b="-51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16967479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Castaldo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616129" r="-1515" b="-4290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55540806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Shum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</a:t>
                          </a:r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716129" r="-1515" b="-3290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51193148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 err="1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Senoussaoui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</a:t>
                          </a:r>
                          <a:endParaRPr lang="en-US" sz="2000" dirty="0">
                            <a:solidFill>
                              <a:schemeClr val="tx1"/>
                            </a:solidFill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816129" r="-1515" b="-22903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70521484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Sell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 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(+VB)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887500" r="-1515" b="-1218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51345691"/>
                      </a:ext>
                    </a:extLst>
                  </a:tr>
                  <a:tr h="396240">
                    <a:tc gridSpan="2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Garcia-Romero </a:t>
                          </a:r>
                          <a:r>
                            <a:rPr lang="en-US" sz="2000" i="1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et al.</a:t>
                          </a:r>
                          <a:r>
                            <a:rPr lang="en-US" sz="2000" dirty="0">
                              <a:solidFill>
                                <a:schemeClr val="tx1"/>
                              </a:solidFill>
                              <a:latin typeface="+mn-lt"/>
                              <a:cs typeface="Arial" panose="020B0604020202020204" pitchFamily="34" charset="0"/>
                            </a:rPr>
                            <a:t> (+VB)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1478756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200" dirty="0">
                            <a:latin typeface="+mn-lt"/>
                            <a:cs typeface="Arial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283333" t="-1019355" r="-1515" b="-258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6728044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99" name="TextBox 198">
            <a:extLst>
              <a:ext uri="{FF2B5EF4-FFF2-40B4-BE49-F238E27FC236}">
                <a16:creationId xmlns:a16="http://schemas.microsoft.com/office/drawing/2014/main" id="{0BF8EC57-B6FF-DB42-8C0D-D1C655A9A7D8}"/>
              </a:ext>
            </a:extLst>
          </p:cNvPr>
          <p:cNvSpPr txBox="1"/>
          <p:nvPr/>
        </p:nvSpPr>
        <p:spPr>
          <a:xfrm flipH="1">
            <a:off x="29335433" y="10894860"/>
            <a:ext cx="6775346" cy="1194557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Table. </a:t>
            </a:r>
            <a:r>
              <a:rPr lang="en-US" sz="2400" dirty="0">
                <a:solidFill>
                  <a:schemeClr val="tx1"/>
                </a:solidFill>
              </a:rPr>
              <a:t>DER (%) on NIST SRE 2000 Disk-8 (CALLHOME), compared with other teams’ work. VB for Variational Bayesian </a:t>
            </a:r>
            <a:r>
              <a:rPr lang="en-US" sz="2400" dirty="0" err="1">
                <a:solidFill>
                  <a:schemeClr val="tx1"/>
                </a:solidFill>
              </a:rPr>
              <a:t>resegmentation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Helvetica Light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F5332586-225D-FE42-A9DE-99470F04E85B}"/>
              </a:ext>
            </a:extLst>
          </p:cNvPr>
          <p:cNvSpPr txBox="1"/>
          <p:nvPr/>
        </p:nvSpPr>
        <p:spPr>
          <a:xfrm>
            <a:off x="29431104" y="17688312"/>
            <a:ext cx="4652952" cy="612859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spAutoFit/>
          </a:bodyPr>
          <a:lstStyle/>
          <a:p>
            <a:pPr marR="0" algn="l" defTabSz="1478756" rtl="0" fontAlgn="auto" latinLnBrk="0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Full lecture is available on</a:t>
            </a:r>
            <a:endParaRPr kumimoji="0" lang="en-US" sz="3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26AAA42-4476-2640-A08A-D7DC4B566A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5599" y="18474445"/>
            <a:ext cx="6389895" cy="4046605"/>
          </a:xfrm>
          <a:prstGeom prst="rect">
            <a:avLst/>
          </a:prstGeom>
        </p:spPr>
      </p:pic>
      <p:sp>
        <p:nvSpPr>
          <p:cNvPr id="174" name="TextBox 173">
            <a:extLst>
              <a:ext uri="{FF2B5EF4-FFF2-40B4-BE49-F238E27FC236}">
                <a16:creationId xmlns:a16="http://schemas.microsoft.com/office/drawing/2014/main" id="{6D303614-5CCA-C041-9200-2C75A2277C67}"/>
              </a:ext>
            </a:extLst>
          </p:cNvPr>
          <p:cNvSpPr txBox="1"/>
          <p:nvPr/>
        </p:nvSpPr>
        <p:spPr>
          <a:xfrm>
            <a:off x="36575574" y="17695909"/>
            <a:ext cx="6574642" cy="1104084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spAutoFit/>
          </a:bodyPr>
          <a:lstStyle/>
          <a:p>
            <a:pPr marR="0" defTabSz="1478756" rtl="0" fontAlgn="auto" latinLnBrk="0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Core algorithm on </a:t>
            </a:r>
            <a:r>
              <a:rPr lang="en-US" sz="3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</a:t>
            </a:r>
          </a:p>
          <a:p>
            <a:pPr>
              <a:lnSpc>
                <a:spcPct val="114000"/>
              </a:lnSpc>
            </a:pPr>
            <a:r>
              <a:rPr lang="en-US" sz="2800" dirty="0">
                <a:solidFill>
                  <a:srgbClr val="0432FF"/>
                </a:solidFill>
                <a:latin typeface="Consolas" panose="020B0609020204030204" pitchFamily="49" charset="0"/>
                <a:ea typeface="Roboto Mono" pitchFamily="2" charset="0"/>
                <a:cs typeface="Consolas" panose="020B0609020204030204" pitchFamily="49" charset="0"/>
              </a:rPr>
              <a:t>https://</a:t>
            </a:r>
            <a:r>
              <a:rPr lang="en-US" sz="2800" dirty="0" err="1">
                <a:solidFill>
                  <a:srgbClr val="0432FF"/>
                </a:solidFill>
                <a:latin typeface="Consolas" panose="020B0609020204030204" pitchFamily="49" charset="0"/>
                <a:ea typeface="Roboto Mono" pitchFamily="2" charset="0"/>
                <a:cs typeface="Consolas" panose="020B0609020204030204" pitchFamily="49" charset="0"/>
              </a:rPr>
              <a:t>github.com</a:t>
            </a:r>
            <a:r>
              <a:rPr lang="en-US" sz="2800" dirty="0">
                <a:solidFill>
                  <a:srgbClr val="0432FF"/>
                </a:solidFill>
                <a:latin typeface="Consolas" panose="020B0609020204030204" pitchFamily="49" charset="0"/>
                <a:ea typeface="Roboto Mono" pitchFamily="2" charset="0"/>
                <a:cs typeface="Consolas" panose="020B0609020204030204" pitchFamily="49" charset="0"/>
              </a:rPr>
              <a:t>/google/</a:t>
            </a:r>
            <a:r>
              <a:rPr lang="en-US" sz="2800" dirty="0" err="1">
                <a:solidFill>
                  <a:srgbClr val="0432FF"/>
                </a:solidFill>
                <a:latin typeface="Consolas" panose="020B0609020204030204" pitchFamily="49" charset="0"/>
                <a:ea typeface="Roboto Mono" pitchFamily="2" charset="0"/>
                <a:cs typeface="Consolas" panose="020B0609020204030204" pitchFamily="49" charset="0"/>
              </a:rPr>
              <a:t>uis-rnn</a:t>
            </a:r>
            <a:endParaRPr lang="en-US" sz="2800" dirty="0">
              <a:solidFill>
                <a:srgbClr val="0432FF"/>
              </a:solidFill>
              <a:latin typeface="Consolas" panose="020B0609020204030204" pitchFamily="49" charset="0"/>
              <a:ea typeface="Roboto Mono" pitchFamily="2" charset="0"/>
              <a:cs typeface="Consolas" panose="020B0609020204030204" pitchFamily="49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C6C42B59-ECA8-1648-8F22-439B70A7FDB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5575" y="18858562"/>
            <a:ext cx="4585210" cy="368788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97E18C0-0E1A-8245-A762-6A978A0AB59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473826" y="19121924"/>
            <a:ext cx="1709780" cy="379951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E0C19D21-7F10-4944-84A9-91D3A3BCC76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587812" y="19787642"/>
            <a:ext cx="1481809" cy="37995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4C3222B-BB0F-8B48-A578-63213FB1B0E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701797" y="20453360"/>
            <a:ext cx="1253838" cy="37995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C790EE3B-7C6C-5747-A6B4-095A8958871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1264853" y="21119078"/>
            <a:ext cx="2127726" cy="37995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98A1EECC-DF5B-314B-851E-A1C328847D7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188863" y="21784796"/>
            <a:ext cx="2279706" cy="3799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1682A1-555A-1648-A035-58E2176F2DF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412" y="11973521"/>
            <a:ext cx="6579901" cy="434401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27DD27D-E67E-BC4F-98FB-83CCD01D2F3E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" t="3742" r="3702" b="3806"/>
          <a:stretch/>
        </p:blipFill>
        <p:spPr>
          <a:xfrm>
            <a:off x="14882974" y="5538957"/>
            <a:ext cx="3105755" cy="195899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29F5760-EEAE-614C-97E1-2A949CDF2A8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1789" y="4572917"/>
            <a:ext cx="3147477" cy="200671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89B69A3-A4A1-AC42-807D-627B279464E4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202" y="6611334"/>
            <a:ext cx="3154850" cy="201095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614E138-4FC8-1F44-B994-3BA00D063085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2557" y="4563958"/>
            <a:ext cx="3219581" cy="200825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4C89C9CD-14AA-ED43-844E-B9C0188F4D5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3035" y="6609986"/>
            <a:ext cx="3089962" cy="197589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12579101-C245-D84B-8915-749ADF20C985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8930" y="4558965"/>
            <a:ext cx="3185372" cy="2040130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E41F2EA4-362A-4C43-8192-829598314C27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7398" y="6571885"/>
            <a:ext cx="3176904" cy="2042679"/>
          </a:xfrm>
          <a:prstGeom prst="rect">
            <a:avLst/>
          </a:prstGeom>
        </p:spPr>
      </p:pic>
      <p:sp>
        <p:nvSpPr>
          <p:cNvPr id="97" name="Left Brace 96">
            <a:extLst>
              <a:ext uri="{FF2B5EF4-FFF2-40B4-BE49-F238E27FC236}">
                <a16:creationId xmlns:a16="http://schemas.microsoft.com/office/drawing/2014/main" id="{D8CE5F4F-95E7-B749-8383-4E38D4C8DEBB}"/>
              </a:ext>
            </a:extLst>
          </p:cNvPr>
          <p:cNvSpPr/>
          <p:nvPr/>
        </p:nvSpPr>
        <p:spPr>
          <a:xfrm>
            <a:off x="18021325" y="4594407"/>
            <a:ext cx="395377" cy="3826426"/>
          </a:xfrm>
          <a:prstGeom prst="leftBrace">
            <a:avLst>
              <a:gd name="adj1" fmla="val 57220"/>
              <a:gd name="adj2" fmla="val 50000"/>
            </a:avLst>
          </a:prstGeom>
          <a:noFill/>
          <a:ln w="76200" cap="flat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0256469-DCCC-274E-BAE0-59F3AF64013E}"/>
              </a:ext>
            </a:extLst>
          </p:cNvPr>
          <p:cNvSpPr txBox="1"/>
          <p:nvPr/>
        </p:nvSpPr>
        <p:spPr>
          <a:xfrm>
            <a:off x="21570034" y="5141915"/>
            <a:ext cx="634789" cy="82522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or</a:t>
            </a: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AA4D0A1A-2575-6940-8E51-5B8FC04615C4}"/>
              </a:ext>
            </a:extLst>
          </p:cNvPr>
          <p:cNvSpPr txBox="1"/>
          <p:nvPr/>
        </p:nvSpPr>
        <p:spPr>
          <a:xfrm>
            <a:off x="21558712" y="7145085"/>
            <a:ext cx="634789" cy="82522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or</a:t>
            </a:r>
          </a:p>
        </p:txBody>
      </p:sp>
      <p:sp>
        <p:nvSpPr>
          <p:cNvPr id="99" name="Right Arrow 98">
            <a:extLst>
              <a:ext uri="{FF2B5EF4-FFF2-40B4-BE49-F238E27FC236}">
                <a16:creationId xmlns:a16="http://schemas.microsoft.com/office/drawing/2014/main" id="{44E03E34-04E1-F242-B387-0DF404C74B83}"/>
              </a:ext>
            </a:extLst>
          </p:cNvPr>
          <p:cNvSpPr/>
          <p:nvPr/>
        </p:nvSpPr>
        <p:spPr>
          <a:xfrm>
            <a:off x="25315414" y="5229602"/>
            <a:ext cx="543130" cy="708554"/>
          </a:xfrm>
          <a:prstGeom prst="rightArrow">
            <a:avLst/>
          </a:prstGeom>
          <a:solidFill>
            <a:schemeClr val="accent1"/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88" name="Right Arrow 287">
            <a:extLst>
              <a:ext uri="{FF2B5EF4-FFF2-40B4-BE49-F238E27FC236}">
                <a16:creationId xmlns:a16="http://schemas.microsoft.com/office/drawing/2014/main" id="{3A804622-1136-5E4A-BA55-9A7F6EE529CF}"/>
              </a:ext>
            </a:extLst>
          </p:cNvPr>
          <p:cNvSpPr/>
          <p:nvPr/>
        </p:nvSpPr>
        <p:spPr>
          <a:xfrm>
            <a:off x="25315414" y="7206338"/>
            <a:ext cx="543130" cy="708554"/>
          </a:xfrm>
          <a:prstGeom prst="rightArrow">
            <a:avLst/>
          </a:prstGeom>
          <a:solidFill>
            <a:schemeClr val="accent1"/>
          </a:solidFill>
          <a:ln w="3175" cap="flat">
            <a:noFill/>
            <a:miter lim="400000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6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FB4DD96-B74A-F34A-8EA4-445AE58F1CFA}"/>
              </a:ext>
            </a:extLst>
          </p:cNvPr>
          <p:cNvSpPr txBox="1"/>
          <p:nvPr/>
        </p:nvSpPr>
        <p:spPr>
          <a:xfrm>
            <a:off x="14979664" y="4695080"/>
            <a:ext cx="2890482" cy="82522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How many clusters are there?</a:t>
            </a: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DDB76917-EC98-134D-B37E-40141CA9763B}"/>
              </a:ext>
            </a:extLst>
          </p:cNvPr>
          <p:cNvSpPr txBox="1"/>
          <p:nvPr/>
        </p:nvSpPr>
        <p:spPr>
          <a:xfrm>
            <a:off x="26014851" y="4671713"/>
            <a:ext cx="2276685" cy="45589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2 clusters!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24417B66-3BA3-F44B-A5C6-343A94BEE607}"/>
              </a:ext>
            </a:extLst>
          </p:cNvPr>
          <p:cNvSpPr txBox="1"/>
          <p:nvPr/>
        </p:nvSpPr>
        <p:spPr>
          <a:xfrm>
            <a:off x="25963631" y="6721635"/>
            <a:ext cx="2276685" cy="45589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l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Just one!</a:t>
            </a: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8E86602F-ED2B-B64C-8553-40D88E61F232}"/>
              </a:ext>
            </a:extLst>
          </p:cNvPr>
          <p:cNvSpPr txBox="1"/>
          <p:nvPr/>
        </p:nvSpPr>
        <p:spPr>
          <a:xfrm>
            <a:off x="14865511" y="7432224"/>
            <a:ext cx="3178114" cy="1194557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ctr">
            <a:spAutoFit/>
          </a:bodyPr>
          <a:lstStyle/>
          <a:p>
            <a:pPr marL="0" marR="0" indent="0" algn="ctr" defTabSz="1478756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Difficult to answer without supervised or temporal information.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9C99E32-B76C-BC4D-B0EC-82F9CBB3880A}"/>
                  </a:ext>
                </a:extLst>
              </p:cNvPr>
              <p:cNvSpPr txBox="1"/>
              <p:nvPr/>
            </p:nvSpPr>
            <p:spPr>
              <a:xfrm>
                <a:off x="23673082" y="10502213"/>
                <a:ext cx="4999509" cy="1471556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2862" tIns="42862" rIns="42862" bIns="42862" numCol="1" spcCol="38100" rtlCol="0" anchor="ctr">
                <a:spAutoFit/>
              </a:bodyPr>
              <a:lstStyle/>
              <a:p>
                <a:pPr marL="0" marR="0" indent="0" algn="l" defTabSz="1478756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 xmlns:m="http://schemas.openxmlformats.org/officeDocument/2006/math">
                    <m:r>
                      <a:rPr kumimoji="0" lang="en-US" sz="3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sym typeface="Helvetica Light"/>
                      </a:rPr>
                      <m:t>{</m:t>
                    </m:r>
                    <m:sSub>
                      <m:sSubPr>
                        <m:ctrlPr>
                          <a:rPr kumimoji="0" lang="en-U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Helvetica Light"/>
                          </a:rPr>
                        </m:ctrlPr>
                      </m:sSubPr>
                      <m:e>
                        <m:r>
                          <a:rPr kumimoji="0" lang="en-US" sz="3000" b="1" i="0" u="none" strike="noStrike" cap="none" spc="0" normalizeH="0" baseline="0" dirty="0" err="1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Helvetica Light"/>
                          </a:rPr>
                          <m:t>𝐱</m:t>
                        </m:r>
                      </m:e>
                      <m:sub>
                        <m:r>
                          <a:rPr kumimoji="0" lang="en-U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Helvetica Light"/>
                          </a:rPr>
                          <m:t>𝑡</m:t>
                        </m:r>
                      </m:sub>
                    </m:sSub>
                    <m:r>
                      <a:rPr kumimoji="0" lang="en-US" sz="3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sym typeface="Helvetica Light"/>
                      </a:rPr>
                      <m:t>}</m:t>
                    </m:r>
                  </m:oMath>
                </a14:m>
                <a:r>
                  <a:rPr kumimoji="0" lang="en-US" sz="30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Arial" panose="020B0604020202020204" pitchFamily="34" charset="0"/>
                    <a:cs typeface="Arial" panose="020B0604020202020204" pitchFamily="34" charset="0"/>
                    <a:sym typeface="Helvetica Light"/>
                  </a:rPr>
                  <a:t>: embedding sequence</a:t>
                </a:r>
              </a:p>
              <a:p>
                <a:pPr marL="0" marR="0" indent="0" algn="l" defTabSz="1478756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 xmlns:m="http://schemas.openxmlformats.org/officeDocument/2006/math">
                    <m:r>
                      <a:rPr lang="en-US" sz="3000" i="1" dirty="0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sz="3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000" i="1" dirty="0" err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30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3000" i="1" dirty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: label sequence</a:t>
                </a:r>
              </a:p>
              <a:p>
                <a:pPr marL="0" marR="0" indent="0" algn="l" defTabSz="1478756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 xmlns:m="http://schemas.openxmlformats.org/officeDocument/2006/math">
                    <m:r>
                      <a:rPr kumimoji="0" lang="en-US" sz="3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sym typeface="Helvetica Light"/>
                      </a:rPr>
                      <m:t>{</m:t>
                    </m:r>
                    <m:sSub>
                      <m:sSubPr>
                        <m:ctrlPr>
                          <a:rPr kumimoji="0" lang="en-U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Helvetica Light"/>
                          </a:rPr>
                        </m:ctrlPr>
                      </m:sSubPr>
                      <m:e>
                        <m:r>
                          <a:rPr kumimoji="0" lang="en-US" sz="3000" b="0" i="1" u="none" strike="noStrike" cap="none" spc="0" normalizeH="0" baseline="0" dirty="0" err="1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Helvetica Light"/>
                          </a:rPr>
                          <m:t>𝑧</m:t>
                        </m:r>
                      </m:e>
                      <m:sub>
                        <m:r>
                          <a:rPr kumimoji="0" lang="en-US" sz="3000" b="0" i="1" u="none" strike="noStrike" cap="none" spc="0" normalizeH="0" baseline="0" dirty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Helvetica Light"/>
                          </a:rPr>
                          <m:t>𝑡</m:t>
                        </m:r>
                      </m:sub>
                    </m:sSub>
                    <m:r>
                      <a:rPr kumimoji="0" lang="en-US" sz="3000" b="0" i="1" u="none" strike="noStrike" cap="none" spc="0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sym typeface="Helvetica Light"/>
                      </a:rPr>
                      <m:t>}</m:t>
                    </m:r>
                  </m:oMath>
                </a14:m>
                <a:r>
                  <a:rPr lang="en-US" sz="3000" dirty="0">
                    <a:latin typeface="Arial" panose="020B0604020202020204" pitchFamily="34" charset="0"/>
                    <a:cs typeface="Arial" panose="020B0604020202020204" pitchFamily="34" charset="0"/>
                  </a:rPr>
                  <a:t>: binary speaker changes</a:t>
                </a:r>
                <a:endParaRPr kumimoji="0" lang="en-US" sz="3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Arial" panose="020B0604020202020204" pitchFamily="34" charset="0"/>
                  <a:cs typeface="Arial" panose="020B0604020202020204" pitchFamily="34" charset="0"/>
                  <a:sym typeface="Helvetica Light"/>
                </a:endParaRP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9C99E32-B76C-BC4D-B0EC-82F9CBB388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73082" y="10502213"/>
                <a:ext cx="4999509" cy="1471556"/>
              </a:xfrm>
              <a:prstGeom prst="rect">
                <a:avLst/>
              </a:prstGeom>
              <a:blipFill>
                <a:blip r:embed="rId25"/>
                <a:stretch>
                  <a:fillRect l="-2532" t="-4274" r="-2532" b="-11966"/>
                </a:stretch>
              </a:blipFill>
              <a:ln w="3175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5" name="Picture 144">
            <a:extLst>
              <a:ext uri="{FF2B5EF4-FFF2-40B4-BE49-F238E27FC236}">
                <a16:creationId xmlns:a16="http://schemas.microsoft.com/office/drawing/2014/main" id="{AD45F7CD-2952-8045-A046-A482706108FD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7753785" y="14003081"/>
            <a:ext cx="1593548" cy="1593548"/>
          </a:xfrm>
          <a:prstGeom prst="rect">
            <a:avLst/>
          </a:prstGeom>
        </p:spPr>
      </p:pic>
      <p:grpSp>
        <p:nvGrpSpPr>
          <p:cNvPr id="210" name="Group 209">
            <a:extLst>
              <a:ext uri="{FF2B5EF4-FFF2-40B4-BE49-F238E27FC236}">
                <a16:creationId xmlns:a16="http://schemas.microsoft.com/office/drawing/2014/main" id="{7C3F2D2B-2195-1648-977E-B715DE5B034E}"/>
              </a:ext>
            </a:extLst>
          </p:cNvPr>
          <p:cNvGrpSpPr/>
          <p:nvPr/>
        </p:nvGrpSpPr>
        <p:grpSpPr>
          <a:xfrm>
            <a:off x="22062675" y="13826473"/>
            <a:ext cx="6567386" cy="1765573"/>
            <a:chOff x="296142" y="1012832"/>
            <a:chExt cx="7085557" cy="1904878"/>
          </a:xfrm>
        </p:grpSpPr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A78498EE-88C6-E14B-A9A7-0B89739ECAD7}"/>
                </a:ext>
              </a:extLst>
            </p:cNvPr>
            <p:cNvSpPr/>
            <p:nvPr/>
          </p:nvSpPr>
          <p:spPr>
            <a:xfrm>
              <a:off x="611579" y="1379199"/>
              <a:ext cx="1193470" cy="11934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/>
                <a:t>Table 1</a:t>
              </a:r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6C8F5ADC-4880-EE40-96B5-AD0F37FFC2F1}"/>
                </a:ext>
              </a:extLst>
            </p:cNvPr>
            <p:cNvSpPr/>
            <p:nvPr/>
          </p:nvSpPr>
          <p:spPr>
            <a:xfrm>
              <a:off x="2470462" y="1379199"/>
              <a:ext cx="1193470" cy="11934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/>
                <a:t>Table 2</a:t>
              </a:r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D2E76B92-4E76-0F42-ABA3-4469A0998921}"/>
                </a:ext>
              </a:extLst>
            </p:cNvPr>
            <p:cNvSpPr/>
            <p:nvPr/>
          </p:nvSpPr>
          <p:spPr>
            <a:xfrm>
              <a:off x="4329345" y="1379199"/>
              <a:ext cx="1193470" cy="119347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/>
                <a:t>Table 3</a:t>
              </a:r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0712ABE-EE75-0949-AEF6-706B2AA58706}"/>
                </a:ext>
              </a:extLst>
            </p:cNvPr>
            <p:cNvSpPr/>
            <p:nvPr/>
          </p:nvSpPr>
          <p:spPr>
            <a:xfrm>
              <a:off x="6188229" y="1379199"/>
              <a:ext cx="1193470" cy="1193470"/>
            </a:xfrm>
            <a:prstGeom prst="ellipse">
              <a:avLst/>
            </a:prstGeom>
            <a:noFill/>
            <a:ln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tx2">
                      <a:lumMod val="50000"/>
                    </a:schemeClr>
                  </a:solidFill>
                </a:rPr>
                <a:t>Table 4</a:t>
              </a:r>
            </a:p>
          </p:txBody>
        </p:sp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8CC36734-4B23-9040-BAD8-81B6E1D59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296142" y="1322421"/>
              <a:ext cx="386689" cy="386689"/>
            </a:xfrm>
            <a:prstGeom prst="rect">
              <a:avLst/>
            </a:prstGeom>
          </p:spPr>
        </p:pic>
        <p:pic>
          <p:nvPicPr>
            <p:cNvPr id="216" name="Picture 215">
              <a:extLst>
                <a:ext uri="{FF2B5EF4-FFF2-40B4-BE49-F238E27FC236}">
                  <a16:creationId xmlns:a16="http://schemas.microsoft.com/office/drawing/2014/main" id="{899540AA-F919-AF4F-A1DB-CD48763DD4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4220927" y="2359003"/>
              <a:ext cx="386689" cy="386689"/>
            </a:xfrm>
            <a:prstGeom prst="rect">
              <a:avLst/>
            </a:prstGeom>
          </p:spPr>
        </p:pic>
        <p:pic>
          <p:nvPicPr>
            <p:cNvPr id="217" name="Picture 216">
              <a:extLst>
                <a:ext uri="{FF2B5EF4-FFF2-40B4-BE49-F238E27FC236}">
                  <a16:creationId xmlns:a16="http://schemas.microsoft.com/office/drawing/2014/main" id="{FB3AA757-9947-1D4F-A213-FD5352549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1418360" y="2451135"/>
              <a:ext cx="386689" cy="386689"/>
            </a:xfrm>
            <a:prstGeom prst="rect">
              <a:avLst/>
            </a:prstGeom>
          </p:spPr>
        </p:pic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5ABFB51C-9166-4744-84D3-0F8B47D3E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5410205" y="1206176"/>
              <a:ext cx="386689" cy="386689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1B091462-4039-2142-9551-16C40E3AAB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3429415" y="1132223"/>
              <a:ext cx="386689" cy="386689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818C3A96-07C8-6649-896C-F33F25AFD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2244450" y="2231256"/>
              <a:ext cx="386689" cy="386689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A14098D1-2FFE-2B42-BDAB-C42E6FA5F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3439749" y="2315382"/>
              <a:ext cx="386689" cy="386689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286C06C8-7DD4-1A4F-B58B-B80B02DC4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1255280" y="1012832"/>
              <a:ext cx="386689" cy="386689"/>
            </a:xfrm>
            <a:prstGeom prst="rect">
              <a:avLst/>
            </a:prstGeom>
          </p:spPr>
        </p:pic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0B83C08D-F6F0-1B45-AF48-010C4DD43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296142" y="2159455"/>
              <a:ext cx="386689" cy="386689"/>
            </a:xfrm>
            <a:prstGeom prst="rect">
              <a:avLst/>
            </a:prstGeom>
          </p:spPr>
        </p:pic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55411FDD-92EE-F645-9402-10CC57295E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783019" y="2531021"/>
              <a:ext cx="386689" cy="386689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F551E501-6887-D848-9A25-4F7CDD14A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1825957" y="1621902"/>
              <a:ext cx="386689" cy="386689"/>
            </a:xfrm>
            <a:prstGeom prst="rect">
              <a:avLst/>
            </a:prstGeom>
          </p:spPr>
        </p:pic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A33C6E74-EE11-0048-A27E-B9546F14D535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1959" y="19050509"/>
            <a:ext cx="6188833" cy="339681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1789A1D-2553-6D40-A2A3-C0F67D8DF87B}"/>
              </a:ext>
            </a:extLst>
          </p:cNvPr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64"/>
          <a:stretch/>
        </p:blipFill>
        <p:spPr>
          <a:xfrm>
            <a:off x="23978419" y="19162745"/>
            <a:ext cx="5022788" cy="3165628"/>
          </a:xfrm>
          <a:prstGeom prst="rect">
            <a:avLst/>
          </a:prstGeom>
        </p:spPr>
      </p:pic>
      <p:sp>
        <p:nvSpPr>
          <p:cNvPr id="226" name="TextBox 225">
            <a:extLst>
              <a:ext uri="{FF2B5EF4-FFF2-40B4-BE49-F238E27FC236}">
                <a16:creationId xmlns:a16="http://schemas.microsoft.com/office/drawing/2014/main" id="{9B7561E3-6A9D-D349-BD59-91D555F56304}"/>
              </a:ext>
            </a:extLst>
          </p:cNvPr>
          <p:cNvSpPr txBox="1"/>
          <p:nvPr/>
        </p:nvSpPr>
        <p:spPr>
          <a:xfrm>
            <a:off x="29503282" y="4447854"/>
            <a:ext cx="13923301" cy="21917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spAutoFit/>
          </a:bodyPr>
          <a:lstStyle/>
          <a:p>
            <a:pPr marL="571500" indent="-571500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Datasets: NIST SRE 2000 Disk-8 (CALLHOME), Disk-6, and ICSI.</a:t>
            </a:r>
          </a:p>
          <a:p>
            <a:pPr marL="571500" indent="-571500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UIS-RNN requires training, so we evaluated with three different setups: in-domain training, off-domain training, and in-domain plus off-domain training.</a:t>
            </a:r>
          </a:p>
          <a:p>
            <a:pPr marL="571500" indent="-571500" algn="l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9" name="TextBox 398">
            <a:extLst>
              <a:ext uri="{FF2B5EF4-FFF2-40B4-BE49-F238E27FC236}">
                <a16:creationId xmlns:a16="http://schemas.microsoft.com/office/drawing/2014/main" id="{466FCEC9-8C2F-9B41-A7CE-3A483570E09E}"/>
              </a:ext>
            </a:extLst>
          </p:cNvPr>
          <p:cNvSpPr txBox="1"/>
          <p:nvPr/>
        </p:nvSpPr>
        <p:spPr>
          <a:xfrm>
            <a:off x="35039831" y="7123242"/>
            <a:ext cx="946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train</a:t>
            </a:r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ED038A3B-7651-8140-BF06-8F927D803F4D}"/>
              </a:ext>
            </a:extLst>
          </p:cNvPr>
          <p:cNvSpPr txBox="1"/>
          <p:nvPr/>
        </p:nvSpPr>
        <p:spPr>
          <a:xfrm>
            <a:off x="37720502" y="7123242"/>
            <a:ext cx="871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eval</a:t>
            </a:r>
            <a:endParaRPr lang="en-US" sz="2400" i="1" dirty="0">
              <a:solidFill>
                <a:schemeClr val="tx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01" name="TextBox 400">
            <a:extLst>
              <a:ext uri="{FF2B5EF4-FFF2-40B4-BE49-F238E27FC236}">
                <a16:creationId xmlns:a16="http://schemas.microsoft.com/office/drawing/2014/main" id="{9F7ABE50-C24E-4C49-8DD2-7A30CC7B8CD2}"/>
              </a:ext>
            </a:extLst>
          </p:cNvPr>
          <p:cNvSpPr txBox="1"/>
          <p:nvPr/>
        </p:nvSpPr>
        <p:spPr>
          <a:xfrm>
            <a:off x="29958655" y="6386195"/>
            <a:ext cx="2750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In-domain 5-fold evaluation</a:t>
            </a:r>
          </a:p>
        </p:txBody>
      </p:sp>
      <p:sp>
        <p:nvSpPr>
          <p:cNvPr id="402" name="TextBox 401">
            <a:extLst>
              <a:ext uri="{FF2B5EF4-FFF2-40B4-BE49-F238E27FC236}">
                <a16:creationId xmlns:a16="http://schemas.microsoft.com/office/drawing/2014/main" id="{101CF438-03E3-5C4A-BB34-B49FF7213756}"/>
              </a:ext>
            </a:extLst>
          </p:cNvPr>
          <p:cNvSpPr txBox="1"/>
          <p:nvPr/>
        </p:nvSpPr>
        <p:spPr>
          <a:xfrm>
            <a:off x="35050621" y="8730064"/>
            <a:ext cx="946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train</a:t>
            </a:r>
          </a:p>
        </p:txBody>
      </p:sp>
      <p:sp>
        <p:nvSpPr>
          <p:cNvPr id="403" name="TextBox 402">
            <a:extLst>
              <a:ext uri="{FF2B5EF4-FFF2-40B4-BE49-F238E27FC236}">
                <a16:creationId xmlns:a16="http://schemas.microsoft.com/office/drawing/2014/main" id="{D523E06D-73B5-C646-8BD6-C626CA6474B1}"/>
              </a:ext>
            </a:extLst>
          </p:cNvPr>
          <p:cNvSpPr txBox="1"/>
          <p:nvPr/>
        </p:nvSpPr>
        <p:spPr>
          <a:xfrm>
            <a:off x="37767402" y="8730064"/>
            <a:ext cx="871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eval</a:t>
            </a:r>
            <a:endParaRPr lang="en-US" sz="2400" i="1" dirty="0">
              <a:solidFill>
                <a:schemeClr val="tx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04" name="TextBox 403">
            <a:extLst>
              <a:ext uri="{FF2B5EF4-FFF2-40B4-BE49-F238E27FC236}">
                <a16:creationId xmlns:a16="http://schemas.microsoft.com/office/drawing/2014/main" id="{58CBA4BE-EE5B-D64A-9893-BA9D86A4E38A}"/>
              </a:ext>
            </a:extLst>
          </p:cNvPr>
          <p:cNvSpPr txBox="1"/>
          <p:nvPr/>
        </p:nvSpPr>
        <p:spPr>
          <a:xfrm>
            <a:off x="29958655" y="7922606"/>
            <a:ext cx="2750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Off-domain evaluation</a:t>
            </a:r>
          </a:p>
        </p:txBody>
      </p:sp>
      <p:sp>
        <p:nvSpPr>
          <p:cNvPr id="405" name="TextBox 404">
            <a:extLst>
              <a:ext uri="{FF2B5EF4-FFF2-40B4-BE49-F238E27FC236}">
                <a16:creationId xmlns:a16="http://schemas.microsoft.com/office/drawing/2014/main" id="{7BC6205A-EF5D-4747-B7A2-289009DC2C10}"/>
              </a:ext>
            </a:extLst>
          </p:cNvPr>
          <p:cNvSpPr txBox="1"/>
          <p:nvPr/>
        </p:nvSpPr>
        <p:spPr>
          <a:xfrm>
            <a:off x="36659924" y="10317594"/>
            <a:ext cx="946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train</a:t>
            </a:r>
          </a:p>
        </p:txBody>
      </p:sp>
      <p:sp>
        <p:nvSpPr>
          <p:cNvPr id="406" name="TextBox 405">
            <a:extLst>
              <a:ext uri="{FF2B5EF4-FFF2-40B4-BE49-F238E27FC236}">
                <a16:creationId xmlns:a16="http://schemas.microsoft.com/office/drawing/2014/main" id="{2CBB7A64-011D-ED40-83FE-63BE362B24C0}"/>
              </a:ext>
            </a:extLst>
          </p:cNvPr>
          <p:cNvSpPr txBox="1"/>
          <p:nvPr/>
        </p:nvSpPr>
        <p:spPr>
          <a:xfrm>
            <a:off x="40839020" y="10317594"/>
            <a:ext cx="871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eval</a:t>
            </a:r>
            <a:endParaRPr lang="en-US" sz="2400" i="1" dirty="0">
              <a:solidFill>
                <a:schemeClr val="tx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07" name="TextBox 406">
            <a:extLst>
              <a:ext uri="{FF2B5EF4-FFF2-40B4-BE49-F238E27FC236}">
                <a16:creationId xmlns:a16="http://schemas.microsoft.com/office/drawing/2014/main" id="{ED6B12C8-FC52-6C41-BA63-767DD4121B68}"/>
              </a:ext>
            </a:extLst>
          </p:cNvPr>
          <p:cNvSpPr txBox="1"/>
          <p:nvPr/>
        </p:nvSpPr>
        <p:spPr>
          <a:xfrm>
            <a:off x="29958655" y="9526941"/>
            <a:ext cx="2750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All data 5-fold evaluation</a:t>
            </a: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A2EE40D3-EDAC-DD41-8006-922169FE5A18}"/>
              </a:ext>
            </a:extLst>
          </p:cNvPr>
          <p:cNvGrpSpPr/>
          <p:nvPr/>
        </p:nvGrpSpPr>
        <p:grpSpPr>
          <a:xfrm>
            <a:off x="29855410" y="6124353"/>
            <a:ext cx="13184095" cy="4502558"/>
            <a:chOff x="380013" y="907129"/>
            <a:chExt cx="8306788" cy="4014771"/>
          </a:xfrm>
        </p:grpSpPr>
        <p:sp>
          <p:nvSpPr>
            <p:cNvPr id="409" name="TextBox 408">
              <a:extLst>
                <a:ext uri="{FF2B5EF4-FFF2-40B4-BE49-F238E27FC236}">
                  <a16:creationId xmlns:a16="http://schemas.microsoft.com/office/drawing/2014/main" id="{3B6006F8-BA07-E443-BCC6-35DC02D5AFA9}"/>
                </a:ext>
              </a:extLst>
            </p:cNvPr>
            <p:cNvSpPr txBox="1"/>
            <p:nvPr/>
          </p:nvSpPr>
          <p:spPr>
            <a:xfrm>
              <a:off x="6091478" y="959954"/>
              <a:ext cx="608216" cy="740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>
                  <a:solidFill>
                    <a:schemeClr val="bg2">
                      <a:lumMod val="7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×5</a:t>
              </a:r>
            </a:p>
          </p:txBody>
        </p:sp>
        <p:sp>
          <p:nvSpPr>
            <p:cNvPr id="410" name="TextBox 409">
              <a:extLst>
                <a:ext uri="{FF2B5EF4-FFF2-40B4-BE49-F238E27FC236}">
                  <a16:creationId xmlns:a16="http://schemas.microsoft.com/office/drawing/2014/main" id="{C16EB94D-EC09-5C4F-B011-E9D6DD3861E9}"/>
                </a:ext>
              </a:extLst>
            </p:cNvPr>
            <p:cNvSpPr txBox="1"/>
            <p:nvPr/>
          </p:nvSpPr>
          <p:spPr>
            <a:xfrm>
              <a:off x="8037741" y="3805746"/>
              <a:ext cx="608216" cy="740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>
                  <a:solidFill>
                    <a:schemeClr val="bg2">
                      <a:lumMod val="75000"/>
                    </a:schemeClr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×5</a:t>
              </a:r>
            </a:p>
          </p:txBody>
        </p:sp>
        <p:grpSp>
          <p:nvGrpSpPr>
            <p:cNvPr id="411" name="Group 410">
              <a:extLst>
                <a:ext uri="{FF2B5EF4-FFF2-40B4-BE49-F238E27FC236}">
                  <a16:creationId xmlns:a16="http://schemas.microsoft.com/office/drawing/2014/main" id="{CA3B8F3B-5167-B642-B27A-4C78B2D27B55}"/>
                </a:ext>
              </a:extLst>
            </p:cNvPr>
            <p:cNvGrpSpPr/>
            <p:nvPr/>
          </p:nvGrpSpPr>
          <p:grpSpPr>
            <a:xfrm>
              <a:off x="380013" y="907129"/>
              <a:ext cx="8306788" cy="4014771"/>
              <a:chOff x="380013" y="907129"/>
              <a:chExt cx="8306788" cy="4014771"/>
            </a:xfrm>
          </p:grpSpPr>
          <p:grpSp>
            <p:nvGrpSpPr>
              <p:cNvPr id="412" name="Group 411">
                <a:extLst>
                  <a:ext uri="{FF2B5EF4-FFF2-40B4-BE49-F238E27FC236}">
                    <a16:creationId xmlns:a16="http://schemas.microsoft.com/office/drawing/2014/main" id="{5F663DF8-3582-9E49-B86F-C23323AF91E0}"/>
                  </a:ext>
                </a:extLst>
              </p:cNvPr>
              <p:cNvGrpSpPr/>
              <p:nvPr/>
            </p:nvGrpSpPr>
            <p:grpSpPr>
              <a:xfrm>
                <a:off x="2654134" y="1019600"/>
                <a:ext cx="3354780" cy="653142"/>
                <a:chOff x="1650669" y="1175658"/>
                <a:chExt cx="3354780" cy="653142"/>
              </a:xfrm>
            </p:grpSpPr>
            <p:sp>
              <p:nvSpPr>
                <p:cNvPr id="436" name="Rectangle 435">
                  <a:extLst>
                    <a:ext uri="{FF2B5EF4-FFF2-40B4-BE49-F238E27FC236}">
                      <a16:creationId xmlns:a16="http://schemas.microsoft.com/office/drawing/2014/main" id="{3C055506-6070-4745-9780-FC759C1A5605}"/>
                    </a:ext>
                  </a:extLst>
                </p:cNvPr>
                <p:cNvSpPr/>
                <p:nvPr/>
              </p:nvSpPr>
              <p:spPr>
                <a:xfrm>
                  <a:off x="1650669" y="1175658"/>
                  <a:ext cx="3354780" cy="653142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Disk-8</a:t>
                  </a:r>
                </a:p>
              </p:txBody>
            </p:sp>
            <p:sp>
              <p:nvSpPr>
                <p:cNvPr id="437" name="Rectangle 436">
                  <a:extLst>
                    <a:ext uri="{FF2B5EF4-FFF2-40B4-BE49-F238E27FC236}">
                      <a16:creationId xmlns:a16="http://schemas.microsoft.com/office/drawing/2014/main" id="{2767FAB8-D0B0-1A4E-ACF7-DC96C8099824}"/>
                    </a:ext>
                  </a:extLst>
                </p:cNvPr>
                <p:cNvSpPr/>
                <p:nvPr/>
              </p:nvSpPr>
              <p:spPr>
                <a:xfrm>
                  <a:off x="1733798" y="1502229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1</a:t>
                  </a:r>
                </a:p>
              </p:txBody>
            </p:sp>
            <p:sp>
              <p:nvSpPr>
                <p:cNvPr id="438" name="Rectangle 437">
                  <a:extLst>
                    <a:ext uri="{FF2B5EF4-FFF2-40B4-BE49-F238E27FC236}">
                      <a16:creationId xmlns:a16="http://schemas.microsoft.com/office/drawing/2014/main" id="{AC115C40-2B2D-7D48-AB79-91AD7628EA55}"/>
                    </a:ext>
                  </a:extLst>
                </p:cNvPr>
                <p:cNvSpPr/>
                <p:nvPr/>
              </p:nvSpPr>
              <p:spPr>
                <a:xfrm>
                  <a:off x="2386943" y="1502229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2</a:t>
                  </a:r>
                </a:p>
              </p:txBody>
            </p:sp>
            <p:sp>
              <p:nvSpPr>
                <p:cNvPr id="439" name="Rectangle 438">
                  <a:extLst>
                    <a:ext uri="{FF2B5EF4-FFF2-40B4-BE49-F238E27FC236}">
                      <a16:creationId xmlns:a16="http://schemas.microsoft.com/office/drawing/2014/main" id="{60987B41-2132-3D4F-A689-A17611CA4D81}"/>
                    </a:ext>
                  </a:extLst>
                </p:cNvPr>
                <p:cNvSpPr/>
                <p:nvPr/>
              </p:nvSpPr>
              <p:spPr>
                <a:xfrm>
                  <a:off x="3040088" y="1502228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3</a:t>
                  </a:r>
                </a:p>
              </p:txBody>
            </p:sp>
            <p:sp>
              <p:nvSpPr>
                <p:cNvPr id="440" name="Rectangle 439">
                  <a:extLst>
                    <a:ext uri="{FF2B5EF4-FFF2-40B4-BE49-F238E27FC236}">
                      <a16:creationId xmlns:a16="http://schemas.microsoft.com/office/drawing/2014/main" id="{A178AAC7-7ADA-6B40-8F1C-C5C3F5519173}"/>
                    </a:ext>
                  </a:extLst>
                </p:cNvPr>
                <p:cNvSpPr/>
                <p:nvPr/>
              </p:nvSpPr>
              <p:spPr>
                <a:xfrm>
                  <a:off x="3693233" y="1502227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4</a:t>
                  </a:r>
                </a:p>
              </p:txBody>
            </p:sp>
            <p:sp>
              <p:nvSpPr>
                <p:cNvPr id="441" name="Rectangle 440">
                  <a:extLst>
                    <a:ext uri="{FF2B5EF4-FFF2-40B4-BE49-F238E27FC236}">
                      <a16:creationId xmlns:a16="http://schemas.microsoft.com/office/drawing/2014/main" id="{F96B5602-4F2F-674F-95A8-271DFAE8C1E0}"/>
                    </a:ext>
                  </a:extLst>
                </p:cNvPr>
                <p:cNvSpPr/>
                <p:nvPr/>
              </p:nvSpPr>
              <p:spPr>
                <a:xfrm>
                  <a:off x="4346378" y="1502227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5</a:t>
                  </a:r>
                </a:p>
              </p:txBody>
            </p:sp>
          </p:grpSp>
          <p:sp>
            <p:nvSpPr>
              <p:cNvPr id="413" name="Left Brace 412">
                <a:extLst>
                  <a:ext uri="{FF2B5EF4-FFF2-40B4-BE49-F238E27FC236}">
                    <a16:creationId xmlns:a16="http://schemas.microsoft.com/office/drawing/2014/main" id="{1605BFAF-897D-104D-A25A-ACC5EF752820}"/>
                  </a:ext>
                </a:extLst>
              </p:cNvPr>
              <p:cNvSpPr/>
              <p:nvPr/>
            </p:nvSpPr>
            <p:spPr>
              <a:xfrm rot="16200000">
                <a:off x="3889172" y="508955"/>
                <a:ext cx="148442" cy="2606641"/>
              </a:xfrm>
              <a:prstGeom prst="leftBrace">
                <a:avLst>
                  <a:gd name="adj1" fmla="val 39762"/>
                  <a:gd name="adj2" fmla="val 50000"/>
                </a:avLst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60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414" name="Left Brace 413">
                <a:extLst>
                  <a:ext uri="{FF2B5EF4-FFF2-40B4-BE49-F238E27FC236}">
                    <a16:creationId xmlns:a16="http://schemas.microsoft.com/office/drawing/2014/main" id="{736B844B-D849-FB4A-96DB-A496CCF079E1}"/>
                  </a:ext>
                </a:extLst>
              </p:cNvPr>
              <p:cNvSpPr/>
              <p:nvPr/>
            </p:nvSpPr>
            <p:spPr>
              <a:xfrm rot="16200000">
                <a:off x="5560632" y="1527269"/>
                <a:ext cx="148442" cy="570013"/>
              </a:xfrm>
              <a:prstGeom prst="leftBrace">
                <a:avLst>
                  <a:gd name="adj1" fmla="val 39762"/>
                  <a:gd name="adj2" fmla="val 50000"/>
                </a:avLst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60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415" name="Left Brace 414">
                <a:extLst>
                  <a:ext uri="{FF2B5EF4-FFF2-40B4-BE49-F238E27FC236}">
                    <a16:creationId xmlns:a16="http://schemas.microsoft.com/office/drawing/2014/main" id="{C749D8D3-CE3A-1846-985D-5A9B60FAD787}"/>
                  </a:ext>
                </a:extLst>
              </p:cNvPr>
              <p:cNvSpPr/>
              <p:nvPr/>
            </p:nvSpPr>
            <p:spPr>
              <a:xfrm>
                <a:off x="2237623" y="907129"/>
                <a:ext cx="238382" cy="1188865"/>
              </a:xfrm>
              <a:prstGeom prst="leftBrace">
                <a:avLst>
                  <a:gd name="adj1" fmla="val 39762"/>
                  <a:gd name="adj2" fmla="val 50000"/>
                </a:avLst>
              </a:prstGeom>
              <a:ln w="57150"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600">
                  <a:solidFill>
                    <a:schemeClr val="accent2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16" name="Rectangle 415">
                <a:extLst>
                  <a:ext uri="{FF2B5EF4-FFF2-40B4-BE49-F238E27FC236}">
                    <a16:creationId xmlns:a16="http://schemas.microsoft.com/office/drawing/2014/main" id="{354654A6-42EC-2A40-B7E0-D27758910E86}"/>
                  </a:ext>
                </a:extLst>
              </p:cNvPr>
              <p:cNvSpPr/>
              <p:nvPr/>
            </p:nvSpPr>
            <p:spPr>
              <a:xfrm>
                <a:off x="5343904" y="2435919"/>
                <a:ext cx="659071" cy="653142"/>
              </a:xfrm>
              <a:prstGeom prst="rect">
                <a:avLst/>
              </a:prstGeom>
              <a:noFill/>
              <a:ln>
                <a:solidFill>
                  <a:schemeClr val="tx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2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Disk-8</a:t>
                </a:r>
              </a:p>
            </p:txBody>
          </p:sp>
          <p:sp>
            <p:nvSpPr>
              <p:cNvPr id="417" name="Left Brace 416">
                <a:extLst>
                  <a:ext uri="{FF2B5EF4-FFF2-40B4-BE49-F238E27FC236}">
                    <a16:creationId xmlns:a16="http://schemas.microsoft.com/office/drawing/2014/main" id="{078C216B-9705-694B-994C-E2E05713F9E7}"/>
                  </a:ext>
                </a:extLst>
              </p:cNvPr>
              <p:cNvSpPr/>
              <p:nvPr/>
            </p:nvSpPr>
            <p:spPr>
              <a:xfrm rot="16200000">
                <a:off x="3889172" y="1908915"/>
                <a:ext cx="148442" cy="2606641"/>
              </a:xfrm>
              <a:prstGeom prst="leftBrace">
                <a:avLst>
                  <a:gd name="adj1" fmla="val 39762"/>
                  <a:gd name="adj2" fmla="val 50000"/>
                </a:avLst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60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418" name="Left Brace 417">
                <a:extLst>
                  <a:ext uri="{FF2B5EF4-FFF2-40B4-BE49-F238E27FC236}">
                    <a16:creationId xmlns:a16="http://schemas.microsoft.com/office/drawing/2014/main" id="{1381C000-5206-AF48-9F35-855CDD5A6487}"/>
                  </a:ext>
                </a:extLst>
              </p:cNvPr>
              <p:cNvSpPr/>
              <p:nvPr/>
            </p:nvSpPr>
            <p:spPr>
              <a:xfrm rot="16200000">
                <a:off x="5602191" y="2885671"/>
                <a:ext cx="148442" cy="653130"/>
              </a:xfrm>
              <a:prstGeom prst="leftBrace">
                <a:avLst>
                  <a:gd name="adj1" fmla="val 39762"/>
                  <a:gd name="adj2" fmla="val 50000"/>
                </a:avLst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60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419" name="Left Brace 418">
                <a:extLst>
                  <a:ext uri="{FF2B5EF4-FFF2-40B4-BE49-F238E27FC236}">
                    <a16:creationId xmlns:a16="http://schemas.microsoft.com/office/drawing/2014/main" id="{105EA121-4EAD-4D42-839E-0666235F26FA}"/>
                  </a:ext>
                </a:extLst>
              </p:cNvPr>
              <p:cNvSpPr/>
              <p:nvPr/>
            </p:nvSpPr>
            <p:spPr>
              <a:xfrm>
                <a:off x="2237623" y="2307089"/>
                <a:ext cx="238382" cy="1188865"/>
              </a:xfrm>
              <a:prstGeom prst="leftBrace">
                <a:avLst>
                  <a:gd name="adj1" fmla="val 39762"/>
                  <a:gd name="adj2" fmla="val 50000"/>
                </a:avLst>
              </a:prstGeom>
              <a:ln w="57150"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600">
                  <a:solidFill>
                    <a:schemeClr val="accent2">
                      <a:lumMod val="60000"/>
                      <a:lumOff val="40000"/>
                    </a:schemeClr>
                  </a:solidFill>
                </a:endParaRPr>
              </a:p>
            </p:txBody>
          </p:sp>
          <p:grpSp>
            <p:nvGrpSpPr>
              <p:cNvPr id="420" name="Group 419">
                <a:extLst>
                  <a:ext uri="{FF2B5EF4-FFF2-40B4-BE49-F238E27FC236}">
                    <a16:creationId xmlns:a16="http://schemas.microsoft.com/office/drawing/2014/main" id="{2BDAF2AD-5CC4-864A-83C9-7F8C7C74BB20}"/>
                  </a:ext>
                </a:extLst>
              </p:cNvPr>
              <p:cNvGrpSpPr/>
              <p:nvPr/>
            </p:nvGrpSpPr>
            <p:grpSpPr>
              <a:xfrm>
                <a:off x="4613569" y="3851090"/>
                <a:ext cx="3354780" cy="653142"/>
                <a:chOff x="1650669" y="1175658"/>
                <a:chExt cx="3354780" cy="653142"/>
              </a:xfrm>
            </p:grpSpPr>
            <p:sp>
              <p:nvSpPr>
                <p:cNvPr id="430" name="Rectangle 429">
                  <a:extLst>
                    <a:ext uri="{FF2B5EF4-FFF2-40B4-BE49-F238E27FC236}">
                      <a16:creationId xmlns:a16="http://schemas.microsoft.com/office/drawing/2014/main" id="{7F416C36-2CE5-DE4C-BEC6-0DFAFD94224E}"/>
                    </a:ext>
                  </a:extLst>
                </p:cNvPr>
                <p:cNvSpPr/>
                <p:nvPr/>
              </p:nvSpPr>
              <p:spPr>
                <a:xfrm>
                  <a:off x="1650669" y="1175658"/>
                  <a:ext cx="3354780" cy="653142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Disk-8</a:t>
                  </a:r>
                </a:p>
              </p:txBody>
            </p:sp>
            <p:sp>
              <p:nvSpPr>
                <p:cNvPr id="431" name="Rectangle 430">
                  <a:extLst>
                    <a:ext uri="{FF2B5EF4-FFF2-40B4-BE49-F238E27FC236}">
                      <a16:creationId xmlns:a16="http://schemas.microsoft.com/office/drawing/2014/main" id="{EAAB78DE-5B47-FD40-8D91-EF8079B807C2}"/>
                    </a:ext>
                  </a:extLst>
                </p:cNvPr>
                <p:cNvSpPr/>
                <p:nvPr/>
              </p:nvSpPr>
              <p:spPr>
                <a:xfrm>
                  <a:off x="1733798" y="1502229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1</a:t>
                  </a:r>
                </a:p>
              </p:txBody>
            </p:sp>
            <p:sp>
              <p:nvSpPr>
                <p:cNvPr id="432" name="Rectangle 431">
                  <a:extLst>
                    <a:ext uri="{FF2B5EF4-FFF2-40B4-BE49-F238E27FC236}">
                      <a16:creationId xmlns:a16="http://schemas.microsoft.com/office/drawing/2014/main" id="{6F110D6F-5294-A545-865F-33005442CC44}"/>
                    </a:ext>
                  </a:extLst>
                </p:cNvPr>
                <p:cNvSpPr/>
                <p:nvPr/>
              </p:nvSpPr>
              <p:spPr>
                <a:xfrm>
                  <a:off x="2386943" y="1502229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2</a:t>
                  </a:r>
                </a:p>
              </p:txBody>
            </p:sp>
            <p:sp>
              <p:nvSpPr>
                <p:cNvPr id="433" name="Rectangle 432">
                  <a:extLst>
                    <a:ext uri="{FF2B5EF4-FFF2-40B4-BE49-F238E27FC236}">
                      <a16:creationId xmlns:a16="http://schemas.microsoft.com/office/drawing/2014/main" id="{4E36FF95-89F7-3547-A6A1-0BA7BB07B6D1}"/>
                    </a:ext>
                  </a:extLst>
                </p:cNvPr>
                <p:cNvSpPr/>
                <p:nvPr/>
              </p:nvSpPr>
              <p:spPr>
                <a:xfrm>
                  <a:off x="3040088" y="1502228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3</a:t>
                  </a:r>
                </a:p>
              </p:txBody>
            </p:sp>
            <p:sp>
              <p:nvSpPr>
                <p:cNvPr id="434" name="Rectangle 433">
                  <a:extLst>
                    <a:ext uri="{FF2B5EF4-FFF2-40B4-BE49-F238E27FC236}">
                      <a16:creationId xmlns:a16="http://schemas.microsoft.com/office/drawing/2014/main" id="{C8C0F028-CFEC-944E-A6AE-4A48A663122B}"/>
                    </a:ext>
                  </a:extLst>
                </p:cNvPr>
                <p:cNvSpPr/>
                <p:nvPr/>
              </p:nvSpPr>
              <p:spPr>
                <a:xfrm>
                  <a:off x="3693233" y="1502227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4</a:t>
                  </a:r>
                </a:p>
              </p:txBody>
            </p:sp>
            <p:sp>
              <p:nvSpPr>
                <p:cNvPr id="435" name="Rectangle 434">
                  <a:extLst>
                    <a:ext uri="{FF2B5EF4-FFF2-40B4-BE49-F238E27FC236}">
                      <a16:creationId xmlns:a16="http://schemas.microsoft.com/office/drawing/2014/main" id="{5E82A3DB-A7C3-8344-99E4-1D2739CC78DE}"/>
                    </a:ext>
                  </a:extLst>
                </p:cNvPr>
                <p:cNvSpPr/>
                <p:nvPr/>
              </p:nvSpPr>
              <p:spPr>
                <a:xfrm>
                  <a:off x="4346378" y="1502227"/>
                  <a:ext cx="570016" cy="255319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2">
                          <a:lumMod val="7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rPr>
                    <a:t>Fold 5</a:t>
                  </a:r>
                </a:p>
              </p:txBody>
            </p:sp>
          </p:grpSp>
          <p:sp>
            <p:nvSpPr>
              <p:cNvPr id="421" name="Left Brace 420">
                <a:extLst>
                  <a:ext uri="{FF2B5EF4-FFF2-40B4-BE49-F238E27FC236}">
                    <a16:creationId xmlns:a16="http://schemas.microsoft.com/office/drawing/2014/main" id="{9D695BFA-5ACE-134E-AEF3-7DAE99371696}"/>
                  </a:ext>
                </a:extLst>
              </p:cNvPr>
              <p:cNvSpPr/>
              <p:nvPr/>
            </p:nvSpPr>
            <p:spPr>
              <a:xfrm rot="16200000">
                <a:off x="4907487" y="2399324"/>
                <a:ext cx="148442" cy="4488884"/>
              </a:xfrm>
              <a:prstGeom prst="leftBrace">
                <a:avLst>
                  <a:gd name="adj1" fmla="val 39762"/>
                  <a:gd name="adj2" fmla="val 50000"/>
                </a:avLst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60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422" name="Left Brace 421">
                <a:extLst>
                  <a:ext uri="{FF2B5EF4-FFF2-40B4-BE49-F238E27FC236}">
                    <a16:creationId xmlns:a16="http://schemas.microsoft.com/office/drawing/2014/main" id="{F8C67FF1-5BC3-9241-9D68-C8F420FF4A6E}"/>
                  </a:ext>
                </a:extLst>
              </p:cNvPr>
              <p:cNvSpPr/>
              <p:nvPr/>
            </p:nvSpPr>
            <p:spPr>
              <a:xfrm rot="16200000">
                <a:off x="7520067" y="4358759"/>
                <a:ext cx="148442" cy="570013"/>
              </a:xfrm>
              <a:prstGeom prst="leftBrace">
                <a:avLst>
                  <a:gd name="adj1" fmla="val 39762"/>
                  <a:gd name="adj2" fmla="val 50000"/>
                </a:avLst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60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sp>
            <p:nvSpPr>
              <p:cNvPr id="423" name="Left Brace 422">
                <a:extLst>
                  <a:ext uri="{FF2B5EF4-FFF2-40B4-BE49-F238E27FC236}">
                    <a16:creationId xmlns:a16="http://schemas.microsoft.com/office/drawing/2014/main" id="{109A338B-EA6B-7B4D-8F4C-5AF336DCEA00}"/>
                  </a:ext>
                </a:extLst>
              </p:cNvPr>
              <p:cNvSpPr/>
              <p:nvPr/>
            </p:nvSpPr>
            <p:spPr>
              <a:xfrm>
                <a:off x="2237623" y="3733035"/>
                <a:ext cx="238382" cy="1188865"/>
              </a:xfrm>
              <a:prstGeom prst="leftBrace">
                <a:avLst>
                  <a:gd name="adj1" fmla="val 39762"/>
                  <a:gd name="adj2" fmla="val 50000"/>
                </a:avLst>
              </a:prstGeom>
              <a:ln w="57150"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600">
                  <a:solidFill>
                    <a:schemeClr val="accent2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03BDC31E-8F90-7F41-ABF9-9B8B2C3E313D}"/>
                  </a:ext>
                </a:extLst>
              </p:cNvPr>
              <p:cNvSpPr/>
              <p:nvPr/>
            </p:nvSpPr>
            <p:spPr>
              <a:xfrm>
                <a:off x="3090569" y="2435919"/>
                <a:ext cx="659071" cy="653142"/>
              </a:xfrm>
              <a:prstGeom prst="rect">
                <a:avLst/>
              </a:prstGeom>
              <a:noFill/>
              <a:ln>
                <a:solidFill>
                  <a:schemeClr val="tx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2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Disk-6</a:t>
                </a:r>
              </a:p>
            </p:txBody>
          </p:sp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CB87E3CE-58F9-BA48-A520-7278C8161A8B}"/>
                  </a:ext>
                </a:extLst>
              </p:cNvPr>
              <p:cNvSpPr/>
              <p:nvPr/>
            </p:nvSpPr>
            <p:spPr>
              <a:xfrm>
                <a:off x="4242464" y="2435919"/>
                <a:ext cx="659071" cy="653142"/>
              </a:xfrm>
              <a:prstGeom prst="rect">
                <a:avLst/>
              </a:prstGeom>
              <a:noFill/>
              <a:ln>
                <a:solidFill>
                  <a:schemeClr val="tx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2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ICSI</a:t>
                </a:r>
              </a:p>
            </p:txBody>
          </p:sp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708B5EEF-E7B7-BB43-88FE-9980A0E6A725}"/>
                  </a:ext>
                </a:extLst>
              </p:cNvPr>
              <p:cNvSpPr/>
              <p:nvPr/>
            </p:nvSpPr>
            <p:spPr>
              <a:xfrm>
                <a:off x="2755178" y="3858944"/>
                <a:ext cx="659071" cy="653142"/>
              </a:xfrm>
              <a:prstGeom prst="rect">
                <a:avLst/>
              </a:prstGeom>
              <a:noFill/>
              <a:ln>
                <a:solidFill>
                  <a:schemeClr val="tx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2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Disk-6</a:t>
                </a:r>
              </a:p>
            </p:txBody>
          </p:sp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859A70F8-7D55-E946-8FE3-1EE143F32B1A}"/>
                  </a:ext>
                </a:extLst>
              </p:cNvPr>
              <p:cNvSpPr/>
              <p:nvPr/>
            </p:nvSpPr>
            <p:spPr>
              <a:xfrm>
                <a:off x="3669490" y="3858944"/>
                <a:ext cx="659071" cy="653142"/>
              </a:xfrm>
              <a:prstGeom prst="rect">
                <a:avLst/>
              </a:prstGeom>
              <a:noFill/>
              <a:ln>
                <a:solidFill>
                  <a:schemeClr val="tx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2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ICSI</a:t>
                </a:r>
              </a:p>
            </p:txBody>
          </p:sp>
          <p:cxnSp>
            <p:nvCxnSpPr>
              <p:cNvPr id="428" name="Straight Connector 427">
                <a:extLst>
                  <a:ext uri="{FF2B5EF4-FFF2-40B4-BE49-F238E27FC236}">
                    <a16:creationId xmlns:a16="http://schemas.microsoft.com/office/drawing/2014/main" id="{AB4764EC-7F91-164C-98B7-E9FB508C71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0013" y="2202871"/>
                <a:ext cx="8306788" cy="0"/>
              </a:xfrm>
              <a:prstGeom prst="line">
                <a:avLst/>
              </a:prstGeom>
              <a:ln w="38100">
                <a:solidFill>
                  <a:schemeClr val="tx2">
                    <a:lumMod val="60000"/>
                    <a:lumOff val="4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>
                <a:extLst>
                  <a:ext uri="{FF2B5EF4-FFF2-40B4-BE49-F238E27FC236}">
                    <a16:creationId xmlns:a16="http://schemas.microsoft.com/office/drawing/2014/main" id="{4F7CCCD8-E762-7F40-85B2-5AC6E7A58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0013" y="3623456"/>
                <a:ext cx="8306788" cy="0"/>
              </a:xfrm>
              <a:prstGeom prst="line">
                <a:avLst/>
              </a:prstGeom>
              <a:ln w="38100">
                <a:solidFill>
                  <a:schemeClr val="tx2">
                    <a:lumMod val="60000"/>
                    <a:lumOff val="4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45" name="TextBox 444">
            <a:extLst>
              <a:ext uri="{FF2B5EF4-FFF2-40B4-BE49-F238E27FC236}">
                <a16:creationId xmlns:a16="http://schemas.microsoft.com/office/drawing/2014/main" id="{D433F9B0-2D28-9847-A288-333009820838}"/>
              </a:ext>
            </a:extLst>
          </p:cNvPr>
          <p:cNvSpPr txBox="1"/>
          <p:nvPr/>
        </p:nvSpPr>
        <p:spPr>
          <a:xfrm>
            <a:off x="36110779" y="10777320"/>
            <a:ext cx="7315804" cy="587583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2862" tIns="42862" rIns="42862" bIns="42862" numCol="1" spcCol="38100" rtlCol="0" anchor="t">
            <a:spAutoFit/>
          </a:bodyPr>
          <a:lstStyle/>
          <a:p>
            <a:pPr algn="l">
              <a:lnSpc>
                <a:spcPct val="114000"/>
              </a:lnSpc>
            </a:pPr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Conclusions:</a:t>
            </a:r>
          </a:p>
          <a:p>
            <a:pPr marL="457200" indent="-457200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Supervised </a:t>
            </a:r>
            <a:r>
              <a:rPr lang="en-US" sz="3000" dirty="0" err="1">
                <a:latin typeface="Arial" panose="020B0604020202020204" pitchFamily="34" charset="0"/>
                <a:cs typeface="Arial" panose="020B0604020202020204" pitchFamily="34" charset="0"/>
              </a:rPr>
              <a:t>diarization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is helpful, when we have in-domain training data with </a:t>
            </a:r>
            <a:r>
              <a:rPr lang="en-US" sz="3000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timestamped speaker labels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What is learned by UIS-RNN: (1) Dialogue styles; (2) Domain-specific hints for speaker turns.</a:t>
            </a:r>
          </a:p>
          <a:p>
            <a:pPr marL="457200" indent="-457200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work: (1) Speaker change: coin flipping → RNN; (2) Unlabeled data as part of training set; (3) Offline decoding to further improve quality.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CD45D3-2AC0-3C48-84A6-A3BAE0A62169}"/>
              </a:ext>
            </a:extLst>
          </p:cNvPr>
          <p:cNvPicPr>
            <a:picLocks noChangeAspect="1"/>
          </p:cNvPicPr>
          <p:nvPr/>
        </p:nvPicPr>
        <p:blipFill rotWithShape="1">
          <a:blip r:embed="rId30"/>
          <a:srcRect t="25950" b="24687"/>
          <a:stretch/>
        </p:blipFill>
        <p:spPr>
          <a:xfrm>
            <a:off x="7771499" y="21911076"/>
            <a:ext cx="2165155" cy="593760"/>
          </a:xfrm>
          <a:prstGeom prst="rect">
            <a:avLst/>
          </a:prstGeom>
        </p:spPr>
      </p:pic>
      <p:pic>
        <p:nvPicPr>
          <p:cNvPr id="161" name="Picture 160">
            <a:extLst>
              <a:ext uri="{FF2B5EF4-FFF2-40B4-BE49-F238E27FC236}">
                <a16:creationId xmlns:a16="http://schemas.microsoft.com/office/drawing/2014/main" id="{66CBC540-AE06-5F45-B7F5-949B8E7936ED}"/>
              </a:ext>
            </a:extLst>
          </p:cNvPr>
          <p:cNvPicPr>
            <a:picLocks noChangeAspect="1"/>
          </p:cNvPicPr>
          <p:nvPr/>
        </p:nvPicPr>
        <p:blipFill rotWithShape="1">
          <a:blip r:embed="rId30"/>
          <a:srcRect t="25950" b="24687"/>
          <a:stretch/>
        </p:blipFill>
        <p:spPr>
          <a:xfrm>
            <a:off x="33907875" y="17707411"/>
            <a:ext cx="2165155" cy="593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03D820-C0DF-054C-A88A-F7D411E42A6B}"/>
              </a:ext>
            </a:extLst>
          </p:cNvPr>
          <p:cNvPicPr>
            <a:picLocks noChangeAspect="1"/>
          </p:cNvPicPr>
          <p:nvPr/>
        </p:nvPicPr>
        <p:blipFill rotWithShape="1">
          <a:blip r:embed="rId31"/>
          <a:srcRect l="9833" t="16168" r="10674" b="15960"/>
          <a:stretch/>
        </p:blipFill>
        <p:spPr>
          <a:xfrm>
            <a:off x="40382131" y="17674268"/>
            <a:ext cx="1938619" cy="61260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2862" tIns="42862" rIns="42862" bIns="42862" numCol="1" spcCol="38100" rtlCol="0" anchor="ctr">
        <a:spAutoFit/>
      </a:bodyPr>
      <a:lstStyle>
        <a:defPPr marL="0" marR="0" indent="0" algn="ctr" defTabSz="147875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42862" tIns="42862" rIns="42862" bIns="42862" numCol="1" spcCol="38100" rtlCol="0" anchor="ctr">
        <a:spAutoFit/>
      </a:bodyPr>
      <a:lstStyle>
        <a:defPPr marL="0" marR="0" indent="0" algn="ctr" defTabSz="147875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2862" tIns="42862" rIns="42862" bIns="42862" numCol="1" spcCol="38100" rtlCol="0" anchor="ctr">
        <a:spAutoFit/>
      </a:bodyPr>
      <a:lstStyle>
        <a:defPPr marL="0" marR="0" indent="0" algn="ctr" defTabSz="147875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42862" tIns="42862" rIns="42862" bIns="42862" numCol="1" spcCol="38100" rtlCol="0" anchor="ctr">
        <a:spAutoFit/>
      </a:bodyPr>
      <a:lstStyle>
        <a:defPPr marL="0" marR="0" indent="0" algn="ctr" defTabSz="147875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</TotalTime>
  <Words>702</Words>
  <Application>Microsoft Macintosh PowerPoint</Application>
  <PresentationFormat>Custom</PresentationFormat>
  <Paragraphs>122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4" baseType="lpstr">
      <vt:lpstr>Ubuntu Mono</vt:lpstr>
      <vt:lpstr>Arial</vt:lpstr>
      <vt:lpstr>Cambria Math</vt:lpstr>
      <vt:lpstr>Century Gothic</vt:lpstr>
      <vt:lpstr>Consolas</vt:lpstr>
      <vt:lpstr>Courier</vt:lpstr>
      <vt:lpstr>Georgia</vt:lpstr>
      <vt:lpstr>Helvetica</vt:lpstr>
      <vt:lpstr>Helvetica Light</vt:lpstr>
      <vt:lpstr>Helvetica Neue</vt:lpstr>
      <vt:lpstr>Roboto</vt:lpstr>
      <vt:lpstr>Roboto Mono</vt:lpstr>
      <vt:lpstr>White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Quan Wang</cp:lastModifiedBy>
  <cp:revision>241</cp:revision>
  <dcterms:modified xsi:type="dcterms:W3CDTF">2019-04-24T04:04:23Z</dcterms:modified>
</cp:coreProperties>
</file>